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1"/>
  </p:notesMasterIdLst>
  <p:sldIdLst>
    <p:sldId id="256" r:id="rId2"/>
    <p:sldId id="257" r:id="rId3"/>
    <p:sldId id="258" r:id="rId4"/>
    <p:sldId id="265" r:id="rId5"/>
    <p:sldId id="260" r:id="rId6"/>
    <p:sldId id="261" r:id="rId7"/>
    <p:sldId id="266" r:id="rId8"/>
    <p:sldId id="262"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68248" autoAdjust="0"/>
  </p:normalViewPr>
  <p:slideViewPr>
    <p:cSldViewPr snapToGrid="0">
      <p:cViewPr varScale="1">
        <p:scale>
          <a:sx n="78" d="100"/>
          <a:sy n="78" d="100"/>
        </p:scale>
        <p:origin x="25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350FA-FD12-49E5-9E93-FB79BC951218}"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73B74F3E-986B-4151-950C-6F7F26DF08C0}">
      <dgm:prSet/>
      <dgm:spPr/>
      <dgm:t>
        <a:bodyPr/>
        <a:lstStyle/>
        <a:p>
          <a:r>
            <a:rPr lang="en-US" b="1" dirty="0"/>
            <a:t>Sole Proprietorship</a:t>
          </a:r>
          <a:endParaRPr lang="en-US" dirty="0"/>
        </a:p>
      </dgm:t>
    </dgm:pt>
    <dgm:pt modelId="{6CD280A2-E404-4242-BB1C-BE912CA10639}" type="parTrans" cxnId="{BD01256C-1B9D-4862-8F3D-8DC829A41179}">
      <dgm:prSet/>
      <dgm:spPr/>
      <dgm:t>
        <a:bodyPr/>
        <a:lstStyle/>
        <a:p>
          <a:endParaRPr lang="en-US"/>
        </a:p>
      </dgm:t>
    </dgm:pt>
    <dgm:pt modelId="{E0D27485-BF48-493D-A329-4A45BBA5F9FC}" type="sibTrans" cxnId="{BD01256C-1B9D-4862-8F3D-8DC829A41179}">
      <dgm:prSet/>
      <dgm:spPr>
        <a:solidFill>
          <a:schemeClr val="accent2">
            <a:alpha val="90000"/>
          </a:schemeClr>
        </a:solidFill>
        <a:ln>
          <a:solidFill>
            <a:schemeClr val="accent2">
              <a:alpha val="90000"/>
            </a:schemeClr>
          </a:solidFill>
        </a:ln>
      </dgm:spPr>
      <dgm:t>
        <a:bodyPr/>
        <a:lstStyle/>
        <a:p>
          <a:endParaRPr lang="en-US"/>
        </a:p>
      </dgm:t>
    </dgm:pt>
    <dgm:pt modelId="{AABEC0FA-74AB-4DCE-9251-F1CFDB1D0706}">
      <dgm:prSet/>
      <dgm:spPr/>
      <dgm:t>
        <a:bodyPr/>
        <a:lstStyle/>
        <a:p>
          <a:r>
            <a:rPr lang="en-US" b="1"/>
            <a:t>Partnership</a:t>
          </a:r>
          <a:endParaRPr lang="en-US"/>
        </a:p>
      </dgm:t>
    </dgm:pt>
    <dgm:pt modelId="{DFA6B785-A857-4776-BB68-E7DD5A278AC8}" type="parTrans" cxnId="{F392ABB9-402B-4991-9728-25286BC8B3ED}">
      <dgm:prSet/>
      <dgm:spPr/>
      <dgm:t>
        <a:bodyPr/>
        <a:lstStyle/>
        <a:p>
          <a:endParaRPr lang="en-US"/>
        </a:p>
      </dgm:t>
    </dgm:pt>
    <dgm:pt modelId="{8510A798-B88C-4661-803A-A9F18D41597C}" type="sibTrans" cxnId="{F392ABB9-402B-4991-9728-25286BC8B3ED}">
      <dgm:prSet/>
      <dgm:spPr>
        <a:solidFill>
          <a:schemeClr val="bg1">
            <a:alpha val="89804"/>
          </a:schemeClr>
        </a:solidFill>
        <a:ln>
          <a:noFill/>
        </a:ln>
      </dgm:spPr>
      <dgm:t>
        <a:bodyPr/>
        <a:lstStyle/>
        <a:p>
          <a:endParaRPr lang="en-US"/>
        </a:p>
      </dgm:t>
    </dgm:pt>
    <dgm:pt modelId="{F1BB2CB2-FF78-4FB9-A689-4948C219A65E}">
      <dgm:prSet/>
      <dgm:spPr/>
      <dgm:t>
        <a:bodyPr/>
        <a:lstStyle/>
        <a:p>
          <a:r>
            <a:rPr lang="en-US" b="1"/>
            <a:t>Limited Liability Company (LLC)</a:t>
          </a:r>
          <a:endParaRPr lang="en-US"/>
        </a:p>
      </dgm:t>
    </dgm:pt>
    <dgm:pt modelId="{CC0E1FF1-C429-4C10-BA3E-6C6B5BB3DD03}" type="parTrans" cxnId="{363BE48F-68D0-4CC8-913F-CCAEA4890950}">
      <dgm:prSet/>
      <dgm:spPr/>
      <dgm:t>
        <a:bodyPr/>
        <a:lstStyle/>
        <a:p>
          <a:endParaRPr lang="en-US"/>
        </a:p>
      </dgm:t>
    </dgm:pt>
    <dgm:pt modelId="{9D4E0809-39D6-415B-B996-19786EFC1621}" type="sibTrans" cxnId="{363BE48F-68D0-4CC8-913F-CCAEA4890950}">
      <dgm:prSet/>
      <dgm:spPr>
        <a:noFill/>
        <a:ln>
          <a:noFill/>
        </a:ln>
      </dgm:spPr>
      <dgm:t>
        <a:bodyPr/>
        <a:lstStyle/>
        <a:p>
          <a:endParaRPr lang="en-US"/>
        </a:p>
      </dgm:t>
    </dgm:pt>
    <dgm:pt modelId="{AAB1D5A2-FFD4-4E38-AFF2-097AC8E47DB5}">
      <dgm:prSet/>
      <dgm:spPr/>
      <dgm:t>
        <a:bodyPr/>
        <a:lstStyle/>
        <a:p>
          <a:r>
            <a:rPr lang="en-US" b="1"/>
            <a:t>Corporations</a:t>
          </a:r>
          <a:endParaRPr lang="en-US"/>
        </a:p>
      </dgm:t>
    </dgm:pt>
    <dgm:pt modelId="{767FF670-D20E-4AA7-8735-606EDDDB2EEE}" type="parTrans" cxnId="{C44ED404-B2FF-4A4D-B0C8-37217FEBAA9E}">
      <dgm:prSet/>
      <dgm:spPr/>
      <dgm:t>
        <a:bodyPr/>
        <a:lstStyle/>
        <a:p>
          <a:endParaRPr lang="en-US"/>
        </a:p>
      </dgm:t>
    </dgm:pt>
    <dgm:pt modelId="{AD7461B3-9180-4B1C-8034-7FCB0CC0EB6F}" type="sibTrans" cxnId="{C44ED404-B2FF-4A4D-B0C8-37217FEBAA9E}">
      <dgm:prSet/>
      <dgm:spPr>
        <a:solidFill>
          <a:schemeClr val="bg1">
            <a:alpha val="90000"/>
          </a:schemeClr>
        </a:solidFill>
        <a:ln>
          <a:noFill/>
        </a:ln>
      </dgm:spPr>
      <dgm:t>
        <a:bodyPr/>
        <a:lstStyle/>
        <a:p>
          <a:endParaRPr lang="en-US"/>
        </a:p>
      </dgm:t>
    </dgm:pt>
    <dgm:pt modelId="{D0F2944E-062A-4132-BF71-0CEABDF632A1}">
      <dgm:prSet/>
      <dgm:spPr/>
      <dgm:t>
        <a:bodyPr/>
        <a:lstStyle/>
        <a:p>
          <a:r>
            <a:rPr lang="en-US" b="1"/>
            <a:t>Cooperative</a:t>
          </a:r>
          <a:endParaRPr lang="en-US"/>
        </a:p>
      </dgm:t>
    </dgm:pt>
    <dgm:pt modelId="{44A8DC99-ECBD-408C-8158-0FDE6FB74857}" type="parTrans" cxnId="{7B4ED585-B188-4545-87D4-E6F911876CFA}">
      <dgm:prSet/>
      <dgm:spPr/>
      <dgm:t>
        <a:bodyPr/>
        <a:lstStyle/>
        <a:p>
          <a:endParaRPr lang="en-US"/>
        </a:p>
      </dgm:t>
    </dgm:pt>
    <dgm:pt modelId="{3FF17724-67B1-4DF3-A540-DFE09353FCE0}" type="sibTrans" cxnId="{7B4ED585-B188-4545-87D4-E6F911876CFA}">
      <dgm:prSet/>
      <dgm:spPr/>
      <dgm:t>
        <a:bodyPr/>
        <a:lstStyle/>
        <a:p>
          <a:endParaRPr lang="en-US"/>
        </a:p>
      </dgm:t>
    </dgm:pt>
    <dgm:pt modelId="{2C01DDD1-B8D5-4510-8304-77202392796C}" type="pres">
      <dgm:prSet presAssocID="{DD6350FA-FD12-49E5-9E93-FB79BC951218}" presName="outerComposite" presStyleCnt="0">
        <dgm:presLayoutVars>
          <dgm:chMax val="5"/>
          <dgm:dir/>
          <dgm:resizeHandles val="exact"/>
        </dgm:presLayoutVars>
      </dgm:prSet>
      <dgm:spPr/>
    </dgm:pt>
    <dgm:pt modelId="{22158B7E-2B08-4071-B8AF-72E39C20ED6A}" type="pres">
      <dgm:prSet presAssocID="{DD6350FA-FD12-49E5-9E93-FB79BC951218}" presName="dummyMaxCanvas" presStyleCnt="0">
        <dgm:presLayoutVars/>
      </dgm:prSet>
      <dgm:spPr/>
    </dgm:pt>
    <dgm:pt modelId="{3D47D405-F39E-4333-A345-6E880B4538A9}" type="pres">
      <dgm:prSet presAssocID="{DD6350FA-FD12-49E5-9E93-FB79BC951218}" presName="FiveNodes_1" presStyleLbl="node1" presStyleIdx="0" presStyleCnt="5">
        <dgm:presLayoutVars>
          <dgm:bulletEnabled val="1"/>
        </dgm:presLayoutVars>
      </dgm:prSet>
      <dgm:spPr/>
    </dgm:pt>
    <dgm:pt modelId="{28C9E064-36E8-41E5-87FE-237FC4649AE0}" type="pres">
      <dgm:prSet presAssocID="{DD6350FA-FD12-49E5-9E93-FB79BC951218}" presName="FiveNodes_2" presStyleLbl="node1" presStyleIdx="1" presStyleCnt="5">
        <dgm:presLayoutVars>
          <dgm:bulletEnabled val="1"/>
        </dgm:presLayoutVars>
      </dgm:prSet>
      <dgm:spPr/>
    </dgm:pt>
    <dgm:pt modelId="{86690077-C35E-4AA7-951A-95D5A87BD046}" type="pres">
      <dgm:prSet presAssocID="{DD6350FA-FD12-49E5-9E93-FB79BC951218}" presName="FiveNodes_3" presStyleLbl="node1" presStyleIdx="2" presStyleCnt="5">
        <dgm:presLayoutVars>
          <dgm:bulletEnabled val="1"/>
        </dgm:presLayoutVars>
      </dgm:prSet>
      <dgm:spPr/>
    </dgm:pt>
    <dgm:pt modelId="{86331A3B-0EF6-4088-84C1-6C2CFEC4D47F}" type="pres">
      <dgm:prSet presAssocID="{DD6350FA-FD12-49E5-9E93-FB79BC951218}" presName="FiveNodes_4" presStyleLbl="node1" presStyleIdx="3" presStyleCnt="5">
        <dgm:presLayoutVars>
          <dgm:bulletEnabled val="1"/>
        </dgm:presLayoutVars>
      </dgm:prSet>
      <dgm:spPr/>
    </dgm:pt>
    <dgm:pt modelId="{66FAC842-F143-483D-A69D-8401E34A7F20}" type="pres">
      <dgm:prSet presAssocID="{DD6350FA-FD12-49E5-9E93-FB79BC951218}" presName="FiveNodes_5" presStyleLbl="node1" presStyleIdx="4" presStyleCnt="5">
        <dgm:presLayoutVars>
          <dgm:bulletEnabled val="1"/>
        </dgm:presLayoutVars>
      </dgm:prSet>
      <dgm:spPr/>
    </dgm:pt>
    <dgm:pt modelId="{0CBD7923-92FE-4949-846C-175BD79560CF}" type="pres">
      <dgm:prSet presAssocID="{DD6350FA-FD12-49E5-9E93-FB79BC951218}" presName="FiveConn_1-2" presStyleLbl="fgAccFollowNode1" presStyleIdx="0" presStyleCnt="4" custLinFactNeighborX="-50648" custLinFactNeighborY="-86501">
        <dgm:presLayoutVars>
          <dgm:bulletEnabled val="1"/>
        </dgm:presLayoutVars>
      </dgm:prSet>
      <dgm:spPr/>
    </dgm:pt>
    <dgm:pt modelId="{B0B6C656-0A34-4E4E-AEE3-737FD76B1788}" type="pres">
      <dgm:prSet presAssocID="{DD6350FA-FD12-49E5-9E93-FB79BC951218}" presName="FiveConn_2-3" presStyleLbl="fgAccFollowNode1" presStyleIdx="1" presStyleCnt="4" custLinFactX="290625" custLinFactNeighborX="300000" custLinFactNeighborY="-37252">
        <dgm:presLayoutVars>
          <dgm:bulletEnabled val="1"/>
        </dgm:presLayoutVars>
      </dgm:prSet>
      <dgm:spPr/>
    </dgm:pt>
    <dgm:pt modelId="{4F403159-BD1F-40C6-9423-CC6DBC24FCE7}" type="pres">
      <dgm:prSet presAssocID="{DD6350FA-FD12-49E5-9E93-FB79BC951218}" presName="FiveConn_3-4" presStyleLbl="fgAccFollowNode1" presStyleIdx="2" presStyleCnt="4" custLinFactX="153870" custLinFactNeighborX="200000" custLinFactNeighborY="-55046">
        <dgm:presLayoutVars>
          <dgm:bulletEnabled val="1"/>
        </dgm:presLayoutVars>
      </dgm:prSet>
      <dgm:spPr/>
    </dgm:pt>
    <dgm:pt modelId="{243B1816-54AC-4F89-B8A4-894F3B10D62A}" type="pres">
      <dgm:prSet presAssocID="{DD6350FA-FD12-49E5-9E93-FB79BC951218}" presName="FiveConn_4-5" presStyleLbl="fgAccFollowNode1" presStyleIdx="3" presStyleCnt="4" custLinFactY="-167632" custLinFactNeighborX="29114" custLinFactNeighborY="-200000">
        <dgm:presLayoutVars>
          <dgm:bulletEnabled val="1"/>
        </dgm:presLayoutVars>
      </dgm:prSet>
      <dgm:spPr/>
    </dgm:pt>
    <dgm:pt modelId="{D21BA573-C65C-436C-BD16-98BDB2A3C11A}" type="pres">
      <dgm:prSet presAssocID="{DD6350FA-FD12-49E5-9E93-FB79BC951218}" presName="FiveNodes_1_text" presStyleLbl="node1" presStyleIdx="4" presStyleCnt="5">
        <dgm:presLayoutVars>
          <dgm:bulletEnabled val="1"/>
        </dgm:presLayoutVars>
      </dgm:prSet>
      <dgm:spPr/>
    </dgm:pt>
    <dgm:pt modelId="{426C21D0-B1EA-4C19-B826-5CC4D5A470BF}" type="pres">
      <dgm:prSet presAssocID="{DD6350FA-FD12-49E5-9E93-FB79BC951218}" presName="FiveNodes_2_text" presStyleLbl="node1" presStyleIdx="4" presStyleCnt="5">
        <dgm:presLayoutVars>
          <dgm:bulletEnabled val="1"/>
        </dgm:presLayoutVars>
      </dgm:prSet>
      <dgm:spPr/>
    </dgm:pt>
    <dgm:pt modelId="{FB9D8DA8-4F0C-4938-93DA-202B58A454D1}" type="pres">
      <dgm:prSet presAssocID="{DD6350FA-FD12-49E5-9E93-FB79BC951218}" presName="FiveNodes_3_text" presStyleLbl="node1" presStyleIdx="4" presStyleCnt="5">
        <dgm:presLayoutVars>
          <dgm:bulletEnabled val="1"/>
        </dgm:presLayoutVars>
      </dgm:prSet>
      <dgm:spPr/>
    </dgm:pt>
    <dgm:pt modelId="{4DFF68AA-2316-4BF5-BFFD-C30158B3AC1C}" type="pres">
      <dgm:prSet presAssocID="{DD6350FA-FD12-49E5-9E93-FB79BC951218}" presName="FiveNodes_4_text" presStyleLbl="node1" presStyleIdx="4" presStyleCnt="5">
        <dgm:presLayoutVars>
          <dgm:bulletEnabled val="1"/>
        </dgm:presLayoutVars>
      </dgm:prSet>
      <dgm:spPr/>
    </dgm:pt>
    <dgm:pt modelId="{767FB0CA-D865-437A-8E82-2D2C280AD405}" type="pres">
      <dgm:prSet presAssocID="{DD6350FA-FD12-49E5-9E93-FB79BC951218}" presName="FiveNodes_5_text" presStyleLbl="node1" presStyleIdx="4" presStyleCnt="5">
        <dgm:presLayoutVars>
          <dgm:bulletEnabled val="1"/>
        </dgm:presLayoutVars>
      </dgm:prSet>
      <dgm:spPr/>
    </dgm:pt>
  </dgm:ptLst>
  <dgm:cxnLst>
    <dgm:cxn modelId="{C44ED404-B2FF-4A4D-B0C8-37217FEBAA9E}" srcId="{DD6350FA-FD12-49E5-9E93-FB79BC951218}" destId="{AAB1D5A2-FFD4-4E38-AFF2-097AC8E47DB5}" srcOrd="3" destOrd="0" parTransId="{767FF670-D20E-4AA7-8735-606EDDDB2EEE}" sibTransId="{AD7461B3-9180-4B1C-8034-7FCB0CC0EB6F}"/>
    <dgm:cxn modelId="{32A1A307-F742-436D-8DCE-B61B3F677179}" type="presOf" srcId="{AAB1D5A2-FFD4-4E38-AFF2-097AC8E47DB5}" destId="{86331A3B-0EF6-4088-84C1-6C2CFEC4D47F}" srcOrd="0" destOrd="0" presId="urn:microsoft.com/office/officeart/2005/8/layout/vProcess5"/>
    <dgm:cxn modelId="{201F7C10-C784-41ED-A39C-8D7AC7DCB04E}" type="presOf" srcId="{DD6350FA-FD12-49E5-9E93-FB79BC951218}" destId="{2C01DDD1-B8D5-4510-8304-77202392796C}" srcOrd="0" destOrd="0" presId="urn:microsoft.com/office/officeart/2005/8/layout/vProcess5"/>
    <dgm:cxn modelId="{25257731-F85C-4930-BC4D-81C635037D8B}" type="presOf" srcId="{F1BB2CB2-FF78-4FB9-A689-4948C219A65E}" destId="{FB9D8DA8-4F0C-4938-93DA-202B58A454D1}" srcOrd="1" destOrd="0" presId="urn:microsoft.com/office/officeart/2005/8/layout/vProcess5"/>
    <dgm:cxn modelId="{3F54C245-E584-4EF8-B876-4258C8A0F240}" type="presOf" srcId="{AABEC0FA-74AB-4DCE-9251-F1CFDB1D0706}" destId="{426C21D0-B1EA-4C19-B826-5CC4D5A470BF}" srcOrd="1" destOrd="0" presId="urn:microsoft.com/office/officeart/2005/8/layout/vProcess5"/>
    <dgm:cxn modelId="{99984149-092E-44C2-807A-60871854DFCA}" type="presOf" srcId="{D0F2944E-062A-4132-BF71-0CEABDF632A1}" destId="{66FAC842-F143-483D-A69D-8401E34A7F20}" srcOrd="0" destOrd="0" presId="urn:microsoft.com/office/officeart/2005/8/layout/vProcess5"/>
    <dgm:cxn modelId="{BD01256C-1B9D-4862-8F3D-8DC829A41179}" srcId="{DD6350FA-FD12-49E5-9E93-FB79BC951218}" destId="{73B74F3E-986B-4151-950C-6F7F26DF08C0}" srcOrd="0" destOrd="0" parTransId="{6CD280A2-E404-4242-BB1C-BE912CA10639}" sibTransId="{E0D27485-BF48-493D-A329-4A45BBA5F9FC}"/>
    <dgm:cxn modelId="{16C92B78-0A8C-4B0E-B723-61D70CBBBCA4}" type="presOf" srcId="{73B74F3E-986B-4151-950C-6F7F26DF08C0}" destId="{3D47D405-F39E-4333-A345-6E880B4538A9}" srcOrd="0" destOrd="0" presId="urn:microsoft.com/office/officeart/2005/8/layout/vProcess5"/>
    <dgm:cxn modelId="{7B4ED585-B188-4545-87D4-E6F911876CFA}" srcId="{DD6350FA-FD12-49E5-9E93-FB79BC951218}" destId="{D0F2944E-062A-4132-BF71-0CEABDF632A1}" srcOrd="4" destOrd="0" parTransId="{44A8DC99-ECBD-408C-8158-0FDE6FB74857}" sibTransId="{3FF17724-67B1-4DF3-A540-DFE09353FCE0}"/>
    <dgm:cxn modelId="{363BE48F-68D0-4CC8-913F-CCAEA4890950}" srcId="{DD6350FA-FD12-49E5-9E93-FB79BC951218}" destId="{F1BB2CB2-FF78-4FB9-A689-4948C219A65E}" srcOrd="2" destOrd="0" parTransId="{CC0E1FF1-C429-4C10-BA3E-6C6B5BB3DD03}" sibTransId="{9D4E0809-39D6-415B-B996-19786EFC1621}"/>
    <dgm:cxn modelId="{4EACFF98-8966-4EE1-9D69-66612A103959}" type="presOf" srcId="{F1BB2CB2-FF78-4FB9-A689-4948C219A65E}" destId="{86690077-C35E-4AA7-951A-95D5A87BD046}" srcOrd="0" destOrd="0" presId="urn:microsoft.com/office/officeart/2005/8/layout/vProcess5"/>
    <dgm:cxn modelId="{4066DA99-4C57-4349-B07A-ABCC010F7BB9}" type="presOf" srcId="{AD7461B3-9180-4B1C-8034-7FCB0CC0EB6F}" destId="{243B1816-54AC-4F89-B8A4-894F3B10D62A}" srcOrd="0" destOrd="0" presId="urn:microsoft.com/office/officeart/2005/8/layout/vProcess5"/>
    <dgm:cxn modelId="{7C68A89F-01F7-4923-AEFA-92C7570C0D23}" type="presOf" srcId="{73B74F3E-986B-4151-950C-6F7F26DF08C0}" destId="{D21BA573-C65C-436C-BD16-98BDB2A3C11A}" srcOrd="1" destOrd="0" presId="urn:microsoft.com/office/officeart/2005/8/layout/vProcess5"/>
    <dgm:cxn modelId="{F392ABB9-402B-4991-9728-25286BC8B3ED}" srcId="{DD6350FA-FD12-49E5-9E93-FB79BC951218}" destId="{AABEC0FA-74AB-4DCE-9251-F1CFDB1D0706}" srcOrd="1" destOrd="0" parTransId="{DFA6B785-A857-4776-BB68-E7DD5A278AC8}" sibTransId="{8510A798-B88C-4661-803A-A9F18D41597C}"/>
    <dgm:cxn modelId="{B0E5A6BB-C306-499C-BBE2-CD8B978A29DA}" type="presOf" srcId="{D0F2944E-062A-4132-BF71-0CEABDF632A1}" destId="{767FB0CA-D865-437A-8E82-2D2C280AD405}" srcOrd="1" destOrd="0" presId="urn:microsoft.com/office/officeart/2005/8/layout/vProcess5"/>
    <dgm:cxn modelId="{721BE8C7-7FAB-40DE-8FB4-19E2B35FADF3}" type="presOf" srcId="{AABEC0FA-74AB-4DCE-9251-F1CFDB1D0706}" destId="{28C9E064-36E8-41E5-87FE-237FC4649AE0}" srcOrd="0" destOrd="0" presId="urn:microsoft.com/office/officeart/2005/8/layout/vProcess5"/>
    <dgm:cxn modelId="{BC7058D2-61F9-466A-9C93-C04C49F1FE8E}" type="presOf" srcId="{E0D27485-BF48-493D-A329-4A45BBA5F9FC}" destId="{0CBD7923-92FE-4949-846C-175BD79560CF}" srcOrd="0" destOrd="0" presId="urn:microsoft.com/office/officeart/2005/8/layout/vProcess5"/>
    <dgm:cxn modelId="{53EE61DC-A0A7-40D7-9D08-9BFACDCD512E}" type="presOf" srcId="{AAB1D5A2-FFD4-4E38-AFF2-097AC8E47DB5}" destId="{4DFF68AA-2316-4BF5-BFFD-C30158B3AC1C}" srcOrd="1" destOrd="0" presId="urn:microsoft.com/office/officeart/2005/8/layout/vProcess5"/>
    <dgm:cxn modelId="{5094CFE7-4452-408B-BF90-DB03AF612741}" type="presOf" srcId="{8510A798-B88C-4661-803A-A9F18D41597C}" destId="{B0B6C656-0A34-4E4E-AEE3-737FD76B1788}" srcOrd="0" destOrd="0" presId="urn:microsoft.com/office/officeart/2005/8/layout/vProcess5"/>
    <dgm:cxn modelId="{5B3D36ED-F5CF-46C6-B4BC-24C8B1675112}" type="presOf" srcId="{9D4E0809-39D6-415B-B996-19786EFC1621}" destId="{4F403159-BD1F-40C6-9423-CC6DBC24FCE7}" srcOrd="0" destOrd="0" presId="urn:microsoft.com/office/officeart/2005/8/layout/vProcess5"/>
    <dgm:cxn modelId="{EE8E2E52-CDE5-46E3-95A0-F3976F818459}" type="presParOf" srcId="{2C01DDD1-B8D5-4510-8304-77202392796C}" destId="{22158B7E-2B08-4071-B8AF-72E39C20ED6A}" srcOrd="0" destOrd="0" presId="urn:microsoft.com/office/officeart/2005/8/layout/vProcess5"/>
    <dgm:cxn modelId="{56269BD3-641C-4884-858C-E3D65FE95597}" type="presParOf" srcId="{2C01DDD1-B8D5-4510-8304-77202392796C}" destId="{3D47D405-F39E-4333-A345-6E880B4538A9}" srcOrd="1" destOrd="0" presId="urn:microsoft.com/office/officeart/2005/8/layout/vProcess5"/>
    <dgm:cxn modelId="{77198380-B29A-4DF8-9213-96B7051EBC51}" type="presParOf" srcId="{2C01DDD1-B8D5-4510-8304-77202392796C}" destId="{28C9E064-36E8-41E5-87FE-237FC4649AE0}" srcOrd="2" destOrd="0" presId="urn:microsoft.com/office/officeart/2005/8/layout/vProcess5"/>
    <dgm:cxn modelId="{5D9E0504-F3E7-4D64-B944-C3942B3EDEEB}" type="presParOf" srcId="{2C01DDD1-B8D5-4510-8304-77202392796C}" destId="{86690077-C35E-4AA7-951A-95D5A87BD046}" srcOrd="3" destOrd="0" presId="urn:microsoft.com/office/officeart/2005/8/layout/vProcess5"/>
    <dgm:cxn modelId="{97A4AA0E-F0C1-43D9-AE1E-0C752477A94F}" type="presParOf" srcId="{2C01DDD1-B8D5-4510-8304-77202392796C}" destId="{86331A3B-0EF6-4088-84C1-6C2CFEC4D47F}" srcOrd="4" destOrd="0" presId="urn:microsoft.com/office/officeart/2005/8/layout/vProcess5"/>
    <dgm:cxn modelId="{9957AB9D-CD97-41A0-9929-6F69EF3FDFD5}" type="presParOf" srcId="{2C01DDD1-B8D5-4510-8304-77202392796C}" destId="{66FAC842-F143-483D-A69D-8401E34A7F20}" srcOrd="5" destOrd="0" presId="urn:microsoft.com/office/officeart/2005/8/layout/vProcess5"/>
    <dgm:cxn modelId="{38DECB46-C161-4137-8FDE-D5A0C32CD35D}" type="presParOf" srcId="{2C01DDD1-B8D5-4510-8304-77202392796C}" destId="{0CBD7923-92FE-4949-846C-175BD79560CF}" srcOrd="6" destOrd="0" presId="urn:microsoft.com/office/officeart/2005/8/layout/vProcess5"/>
    <dgm:cxn modelId="{00C36881-8F78-4A02-9F74-02238C366853}" type="presParOf" srcId="{2C01DDD1-B8D5-4510-8304-77202392796C}" destId="{B0B6C656-0A34-4E4E-AEE3-737FD76B1788}" srcOrd="7" destOrd="0" presId="urn:microsoft.com/office/officeart/2005/8/layout/vProcess5"/>
    <dgm:cxn modelId="{BFB4F89C-C379-47DE-BB0F-6A2BC8F84116}" type="presParOf" srcId="{2C01DDD1-B8D5-4510-8304-77202392796C}" destId="{4F403159-BD1F-40C6-9423-CC6DBC24FCE7}" srcOrd="8" destOrd="0" presId="urn:microsoft.com/office/officeart/2005/8/layout/vProcess5"/>
    <dgm:cxn modelId="{CC0FD111-7A06-4C0C-81A0-FE452C54C422}" type="presParOf" srcId="{2C01DDD1-B8D5-4510-8304-77202392796C}" destId="{243B1816-54AC-4F89-B8A4-894F3B10D62A}" srcOrd="9" destOrd="0" presId="urn:microsoft.com/office/officeart/2005/8/layout/vProcess5"/>
    <dgm:cxn modelId="{8090A5F7-CB16-4094-BB30-9EFFEFC48897}" type="presParOf" srcId="{2C01DDD1-B8D5-4510-8304-77202392796C}" destId="{D21BA573-C65C-436C-BD16-98BDB2A3C11A}" srcOrd="10" destOrd="0" presId="urn:microsoft.com/office/officeart/2005/8/layout/vProcess5"/>
    <dgm:cxn modelId="{C755AD8E-8CF3-44B7-B383-ADF1E92D8A5E}" type="presParOf" srcId="{2C01DDD1-B8D5-4510-8304-77202392796C}" destId="{426C21D0-B1EA-4C19-B826-5CC4D5A470BF}" srcOrd="11" destOrd="0" presId="urn:microsoft.com/office/officeart/2005/8/layout/vProcess5"/>
    <dgm:cxn modelId="{664DBB67-6266-4AD2-A9F2-227E00B1C307}" type="presParOf" srcId="{2C01DDD1-B8D5-4510-8304-77202392796C}" destId="{FB9D8DA8-4F0C-4938-93DA-202B58A454D1}" srcOrd="12" destOrd="0" presId="urn:microsoft.com/office/officeart/2005/8/layout/vProcess5"/>
    <dgm:cxn modelId="{0850F5D5-59E6-4F30-BDB5-E521E820220D}" type="presParOf" srcId="{2C01DDD1-B8D5-4510-8304-77202392796C}" destId="{4DFF68AA-2316-4BF5-BFFD-C30158B3AC1C}" srcOrd="13" destOrd="0" presId="urn:microsoft.com/office/officeart/2005/8/layout/vProcess5"/>
    <dgm:cxn modelId="{48C1954B-62DD-4591-B70C-7EF7E77EDB60}" type="presParOf" srcId="{2C01DDD1-B8D5-4510-8304-77202392796C}" destId="{767FB0CA-D865-437A-8E82-2D2C280AD40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7D405-F39E-4333-A345-6E880B4538A9}">
      <dsp:nvSpPr>
        <dsp:cNvPr id="0" name=""/>
        <dsp:cNvSpPr/>
      </dsp:nvSpPr>
      <dsp:spPr>
        <a:xfrm>
          <a:off x="0" y="0"/>
          <a:ext cx="5808726" cy="6814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Sole Proprietorship</a:t>
          </a:r>
          <a:endParaRPr lang="en-US" sz="2800" kern="1200" dirty="0"/>
        </a:p>
      </dsp:txBody>
      <dsp:txXfrm>
        <a:off x="19960" y="19960"/>
        <a:ext cx="4993606" cy="641574"/>
      </dsp:txXfrm>
    </dsp:sp>
    <dsp:sp modelId="{28C9E064-36E8-41E5-87FE-237FC4649AE0}">
      <dsp:nvSpPr>
        <dsp:cNvPr id="0" name=""/>
        <dsp:cNvSpPr/>
      </dsp:nvSpPr>
      <dsp:spPr>
        <a:xfrm>
          <a:off x="433768" y="776146"/>
          <a:ext cx="5808726" cy="681494"/>
        </a:xfrm>
        <a:prstGeom prst="roundRect">
          <a:avLst>
            <a:gd name="adj" fmla="val 10000"/>
          </a:avLst>
        </a:prstGeom>
        <a:solidFill>
          <a:schemeClr val="accent2">
            <a:hueOff val="810023"/>
            <a:satOff val="113"/>
            <a:lumOff val="9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Partnership</a:t>
          </a:r>
          <a:endParaRPr lang="en-US" sz="2800" kern="1200"/>
        </a:p>
      </dsp:txBody>
      <dsp:txXfrm>
        <a:off x="453728" y="796106"/>
        <a:ext cx="4892066" cy="641574"/>
      </dsp:txXfrm>
    </dsp:sp>
    <dsp:sp modelId="{86690077-C35E-4AA7-951A-95D5A87BD046}">
      <dsp:nvSpPr>
        <dsp:cNvPr id="0" name=""/>
        <dsp:cNvSpPr/>
      </dsp:nvSpPr>
      <dsp:spPr>
        <a:xfrm>
          <a:off x="867536" y="1552292"/>
          <a:ext cx="5808726" cy="681494"/>
        </a:xfrm>
        <a:prstGeom prst="roundRect">
          <a:avLst>
            <a:gd name="adj" fmla="val 10000"/>
          </a:avLst>
        </a:prstGeom>
        <a:solidFill>
          <a:schemeClr val="accent2">
            <a:hueOff val="1620045"/>
            <a:satOff val="225"/>
            <a:lumOff val="19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Limited Liability Company (LLC)</a:t>
          </a:r>
          <a:endParaRPr lang="en-US" sz="2800" kern="1200"/>
        </a:p>
      </dsp:txBody>
      <dsp:txXfrm>
        <a:off x="887496" y="1572252"/>
        <a:ext cx="4892066" cy="641574"/>
      </dsp:txXfrm>
    </dsp:sp>
    <dsp:sp modelId="{86331A3B-0EF6-4088-84C1-6C2CFEC4D47F}">
      <dsp:nvSpPr>
        <dsp:cNvPr id="0" name=""/>
        <dsp:cNvSpPr/>
      </dsp:nvSpPr>
      <dsp:spPr>
        <a:xfrm>
          <a:off x="1301305" y="2328439"/>
          <a:ext cx="5808726" cy="681494"/>
        </a:xfrm>
        <a:prstGeom prst="roundRect">
          <a:avLst>
            <a:gd name="adj" fmla="val 10000"/>
          </a:avLst>
        </a:prstGeom>
        <a:solidFill>
          <a:schemeClr val="accent2">
            <a:hueOff val="2430068"/>
            <a:satOff val="338"/>
            <a:lumOff val="29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Corporations</a:t>
          </a:r>
          <a:endParaRPr lang="en-US" sz="2800" kern="1200"/>
        </a:p>
      </dsp:txBody>
      <dsp:txXfrm>
        <a:off x="1321265" y="2348399"/>
        <a:ext cx="4892066" cy="641574"/>
      </dsp:txXfrm>
    </dsp:sp>
    <dsp:sp modelId="{66FAC842-F143-483D-A69D-8401E34A7F20}">
      <dsp:nvSpPr>
        <dsp:cNvPr id="0" name=""/>
        <dsp:cNvSpPr/>
      </dsp:nvSpPr>
      <dsp:spPr>
        <a:xfrm>
          <a:off x="1735073" y="3104585"/>
          <a:ext cx="5808726" cy="681494"/>
        </a:xfrm>
        <a:prstGeom prst="roundRect">
          <a:avLst>
            <a:gd name="adj" fmla="val 10000"/>
          </a:avLst>
        </a:prstGeom>
        <a:solidFill>
          <a:schemeClr val="accent2">
            <a:hueOff val="3240090"/>
            <a:satOff val="451"/>
            <a:lumOff val="39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Cooperative</a:t>
          </a:r>
          <a:endParaRPr lang="en-US" sz="2800" kern="1200"/>
        </a:p>
      </dsp:txBody>
      <dsp:txXfrm>
        <a:off x="1755033" y="3124545"/>
        <a:ext cx="4892066" cy="641574"/>
      </dsp:txXfrm>
    </dsp:sp>
    <dsp:sp modelId="{0CBD7923-92FE-4949-846C-175BD79560CF}">
      <dsp:nvSpPr>
        <dsp:cNvPr id="0" name=""/>
        <dsp:cNvSpPr/>
      </dsp:nvSpPr>
      <dsp:spPr>
        <a:xfrm>
          <a:off x="5141398" y="114694"/>
          <a:ext cx="442971" cy="442971"/>
        </a:xfrm>
        <a:prstGeom prst="downArrow">
          <a:avLst>
            <a:gd name="adj1" fmla="val 55000"/>
            <a:gd name="adj2" fmla="val 45000"/>
          </a:avLst>
        </a:prstGeom>
        <a:solidFill>
          <a:schemeClr val="accent2">
            <a:alpha val="90000"/>
          </a:schemeClr>
        </a:solidFill>
        <a:ln w="15875"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41066" y="114694"/>
        <a:ext cx="243635" cy="333336"/>
      </dsp:txXfrm>
    </dsp:sp>
    <dsp:sp modelId="{B0B6C656-0A34-4E4E-AEE3-737FD76B1788}">
      <dsp:nvSpPr>
        <dsp:cNvPr id="0" name=""/>
        <dsp:cNvSpPr/>
      </dsp:nvSpPr>
      <dsp:spPr>
        <a:xfrm>
          <a:off x="7100828" y="1109000"/>
          <a:ext cx="442971" cy="442971"/>
        </a:xfrm>
        <a:prstGeom prst="downArrow">
          <a:avLst>
            <a:gd name="adj1" fmla="val 55000"/>
            <a:gd name="adj2" fmla="val 45000"/>
          </a:avLst>
        </a:prstGeom>
        <a:solidFill>
          <a:schemeClr val="bg1">
            <a:alpha val="89804"/>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00496" y="1109000"/>
        <a:ext cx="243635" cy="333336"/>
      </dsp:txXfrm>
    </dsp:sp>
    <dsp:sp modelId="{4F403159-BD1F-40C6-9423-CC6DBC24FCE7}">
      <dsp:nvSpPr>
        <dsp:cNvPr id="0" name=""/>
        <dsp:cNvSpPr/>
      </dsp:nvSpPr>
      <dsp:spPr>
        <a:xfrm>
          <a:off x="7100828" y="1794966"/>
          <a:ext cx="442971" cy="442971"/>
        </a:xfrm>
        <a:prstGeom prst="downArrow">
          <a:avLst>
            <a:gd name="adj1" fmla="val 55000"/>
            <a:gd name="adj2" fmla="val 45000"/>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00496" y="1794966"/>
        <a:ext cx="243635" cy="333336"/>
      </dsp:txXfrm>
    </dsp:sp>
    <dsp:sp modelId="{243B1816-54AC-4F89-B8A4-894F3B10D62A}">
      <dsp:nvSpPr>
        <dsp:cNvPr id="0" name=""/>
        <dsp:cNvSpPr/>
      </dsp:nvSpPr>
      <dsp:spPr>
        <a:xfrm>
          <a:off x="6796026" y="1194018"/>
          <a:ext cx="442971" cy="442971"/>
        </a:xfrm>
        <a:prstGeom prst="downArrow">
          <a:avLst>
            <a:gd name="adj1" fmla="val 55000"/>
            <a:gd name="adj2" fmla="val 45000"/>
          </a:avLst>
        </a:prstGeom>
        <a:solidFill>
          <a:schemeClr val="bg1">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895694" y="1194018"/>
        <a:ext cx="243635" cy="3333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36D92-CF6B-4BE1-A169-B45810110215}" type="datetimeFigureOut">
              <a:rPr lang="en-US" smtClean="0"/>
              <a:t>5/26/2021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89ECF-2D8C-4191-BBC9-776605FF4F20}" type="slidenum">
              <a:rPr lang="en-US" smtClean="0"/>
              <a:t>‹#›</a:t>
            </a:fld>
            <a:endParaRPr lang="en-US"/>
          </a:p>
        </p:txBody>
      </p:sp>
    </p:spTree>
    <p:extLst>
      <p:ext uri="{BB962C8B-B14F-4D97-AF65-F5344CB8AC3E}">
        <p14:creationId xmlns:p14="http://schemas.microsoft.com/office/powerpoint/2010/main" val="324697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sole proprietorship occurs when someone does business activities but doesn’t register as another kind of business. There is no separate business entity, meaning there is no distinction between the business owner’s personal and professional assets and liabilities.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Sole proprietorships are simple, easy to start, and one of the most common types of business ownership. They are a good option for someone starting a low-risk business on a trial basis. Also, no additional taxation.</a:t>
            </a:r>
          </a:p>
          <a:p>
            <a:r>
              <a:rPr lang="en-US" sz="1200" kern="1200" dirty="0">
                <a:solidFill>
                  <a:schemeClr val="tx1"/>
                </a:solidFill>
                <a:effectLst/>
                <a:latin typeface="+mn-lt"/>
                <a:ea typeface="+mn-ea"/>
                <a:cs typeface="+mn-cs"/>
              </a:rPr>
              <a:t>However, because there is no formal separation, the business owner will become personally liable for any obligation the business might have.</a:t>
            </a:r>
          </a:p>
          <a:p>
            <a:endParaRPr lang="en-US" dirty="0"/>
          </a:p>
        </p:txBody>
      </p:sp>
      <p:sp>
        <p:nvSpPr>
          <p:cNvPr id="4" name="Slide Number Placeholder 3"/>
          <p:cNvSpPr>
            <a:spLocks noGrp="1"/>
          </p:cNvSpPr>
          <p:nvPr>
            <p:ph type="sldNum" sz="quarter" idx="5"/>
          </p:nvPr>
        </p:nvSpPr>
        <p:spPr/>
        <p:txBody>
          <a:bodyPr/>
          <a:lstStyle/>
          <a:p>
            <a:fld id="{97F89ECF-2D8C-4191-BBC9-776605FF4F20}" type="slidenum">
              <a:rPr lang="en-US" smtClean="0"/>
              <a:t>3</a:t>
            </a:fld>
            <a:endParaRPr lang="en-US"/>
          </a:p>
        </p:txBody>
      </p:sp>
    </p:spTree>
    <p:extLst>
      <p:ext uri="{BB962C8B-B14F-4D97-AF65-F5344CB8AC3E}">
        <p14:creationId xmlns:p14="http://schemas.microsoft.com/office/powerpoint/2010/main" val="116533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Similar to sole proprietorships, a partnership is the simplest type of business ownership when two or more people are involved. </a:t>
            </a:r>
            <a:endParaRPr lang="en-US" dirty="0"/>
          </a:p>
        </p:txBody>
      </p:sp>
      <p:sp>
        <p:nvSpPr>
          <p:cNvPr id="4" name="Slide Number Placeholder 3"/>
          <p:cNvSpPr>
            <a:spLocks noGrp="1"/>
          </p:cNvSpPr>
          <p:nvPr>
            <p:ph type="sldNum" sz="quarter" idx="5"/>
          </p:nvPr>
        </p:nvSpPr>
        <p:spPr/>
        <p:txBody>
          <a:bodyPr/>
          <a:lstStyle/>
          <a:p>
            <a:fld id="{97F89ECF-2D8C-4191-BBC9-776605FF4F20}" type="slidenum">
              <a:rPr lang="en-US" smtClean="0"/>
              <a:t>4</a:t>
            </a:fld>
            <a:endParaRPr lang="en-US"/>
          </a:p>
        </p:txBody>
      </p:sp>
    </p:spTree>
    <p:extLst>
      <p:ext uri="{BB962C8B-B14F-4D97-AF65-F5344CB8AC3E}">
        <p14:creationId xmlns:p14="http://schemas.microsoft.com/office/powerpoint/2010/main" val="48708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Limited Liability Company (LLC). </a:t>
            </a:r>
            <a:r>
              <a:rPr lang="en-US" sz="1200" b="0"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limited liability </a:t>
            </a:r>
            <a:r>
              <a:rPr lang="en-US" sz="1200" i="1" kern="1200" dirty="0">
                <a:solidFill>
                  <a:schemeClr val="tx1"/>
                </a:solidFill>
                <a:effectLst/>
                <a:latin typeface="+mn-lt"/>
                <a:ea typeface="+mn-ea"/>
                <a:cs typeface="+mn-cs"/>
              </a:rPr>
              <a:t>company </a:t>
            </a:r>
            <a:r>
              <a:rPr lang="en-US" sz="1200" kern="1200" dirty="0">
                <a:solidFill>
                  <a:schemeClr val="tx1"/>
                </a:solidFill>
                <a:effectLst/>
                <a:latin typeface="+mn-lt"/>
                <a:ea typeface="+mn-ea"/>
                <a:cs typeface="+mn-cs"/>
              </a:rPr>
              <a:t>(LLC) separates the owner’s personal and professional assets. Meaning if your business gets hit with a lawsuit or goes bankrupt, your house, car, and personal piggy bank are safe.</a:t>
            </a:r>
          </a:p>
          <a:p>
            <a:r>
              <a:rPr lang="en-US" sz="1200" kern="1200" dirty="0">
                <a:solidFill>
                  <a:schemeClr val="tx1"/>
                </a:solidFill>
                <a:effectLst/>
                <a:latin typeface="+mn-lt"/>
                <a:ea typeface="+mn-ea"/>
                <a:cs typeface="+mn-cs"/>
              </a:rPr>
              <a:t>Similar to sole proprietorships and partnerships, LLCs do not pay additional federal income taxes or those associated with being a corporation. However, depending on their location, they might be subject to other state taxes. Also, LLCs fall under the category of self-employment, so those taxes fall on them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LLC is a good choice for a business owner willing to take a little bit of a bigger risk or one looking to protect their personal assets.</a:t>
            </a:r>
          </a:p>
          <a:p>
            <a:endParaRPr lang="en-US" dirty="0"/>
          </a:p>
        </p:txBody>
      </p:sp>
      <p:sp>
        <p:nvSpPr>
          <p:cNvPr id="4" name="Slide Number Placeholder 3"/>
          <p:cNvSpPr>
            <a:spLocks noGrp="1"/>
          </p:cNvSpPr>
          <p:nvPr>
            <p:ph type="sldNum" sz="quarter" idx="5"/>
          </p:nvPr>
        </p:nvSpPr>
        <p:spPr/>
        <p:txBody>
          <a:bodyPr/>
          <a:lstStyle/>
          <a:p>
            <a:fld id="{97F89ECF-2D8C-4191-BBC9-776605FF4F20}" type="slidenum">
              <a:rPr lang="en-US" smtClean="0"/>
              <a:t>5</a:t>
            </a:fld>
            <a:endParaRPr lang="en-US"/>
          </a:p>
        </p:txBody>
      </p:sp>
    </p:spTree>
    <p:extLst>
      <p:ext uri="{BB962C8B-B14F-4D97-AF65-F5344CB8AC3E}">
        <p14:creationId xmlns:p14="http://schemas.microsoft.com/office/powerpoint/2010/main" val="414468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Corporations: </a:t>
            </a:r>
            <a:r>
              <a:rPr lang="en-US" sz="1200" kern="1200" dirty="0">
                <a:solidFill>
                  <a:schemeClr val="tx1"/>
                </a:solidFill>
                <a:effectLst/>
                <a:latin typeface="+mn-lt"/>
                <a:ea typeface="+mn-ea"/>
                <a:cs typeface="+mn-cs"/>
              </a:rPr>
              <a:t>A corporation is its own entity kept separate from its owners. This means they offer the most protection in terms of personal liability.</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Corporations have an advantage when it comes to funding: stock. A stock is a partial share in a company, so when people buy stock, they are essentially buying ownership and decision-making responsibilities.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starting a corporation costs more than any other business structure. Not only are they legally required to do keep more records and release more reports, but they also pay income tax. In some cases, there is even double taxation - once on profits, and then again on the dividends distributed to stockholders.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so many different stakeholders contributing to the same business, corporations become solid. If someone leaves, the business remains relatively unaffected.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corporation is a good structure for a business owner looking for a little more risk, good funding options, and the prospect of eventually “going public,” which means the company will eventually sell stock to the public.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F89ECF-2D8C-4191-BBC9-776605FF4F20}" type="slidenum">
              <a:rPr lang="en-US" smtClean="0"/>
              <a:t>6</a:t>
            </a:fld>
            <a:endParaRPr lang="en-US"/>
          </a:p>
        </p:txBody>
      </p:sp>
    </p:spTree>
    <p:extLst>
      <p:ext uri="{BB962C8B-B14F-4D97-AF65-F5344CB8AC3E}">
        <p14:creationId xmlns:p14="http://schemas.microsoft.com/office/powerpoint/2010/main" val="291133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Cooperative.</a:t>
            </a:r>
            <a:r>
              <a:rPr lang="en-US" sz="1200" kern="1200" dirty="0">
                <a:solidFill>
                  <a:schemeClr val="tx1"/>
                </a:solidFill>
                <a:effectLst/>
                <a:latin typeface="+mn-lt"/>
                <a:ea typeface="+mn-ea"/>
                <a:cs typeface="+mn-cs"/>
              </a:rPr>
              <a:t> A cooperative is a private business owned and operated by the same people that use its products and or services. The main purpose of a cooperative is to fulfill the needs of the people running it. The profits are distributed among cooperatives member-owners. There is typically an elected board that runs the cooperative, and members can buy shares to be apart of decision-making processes.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types of cooperatives, from housing, energy, and food purchasing co-ops, to agricultural co-ops.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Agricultural co-ops help farmer-members market and process their crops and livestock. This means that they help market or sell the grain to an end user like Quaker Oats, General Mills, or any other company that might use it for human food, livestock feed, or an industrial purpose. Co-ops also help farmers secure needed supplies and services. This might mean that they run a store that carries things like fertilizer, pesticides, seeds, or other needed supplies. Some co-ops only provide products and services to farmers like agronomy consultation, technology services, or other services that will benefit the farm. Other co-ops (like Land O’Lakes for example) process and market food brands (like butter) we find at grocery stores.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Earnings of the cooperative business are returned to the farmer-members as dividend payments. The payment that each member receives is based on how much they used the co-op’s services (i.e.: amount of product purchased or sold through the co-op). </a:t>
            </a:r>
          </a:p>
          <a:p>
            <a:endParaRPr lang="en-US" dirty="0"/>
          </a:p>
        </p:txBody>
      </p:sp>
      <p:sp>
        <p:nvSpPr>
          <p:cNvPr id="4" name="Slide Number Placeholder 3"/>
          <p:cNvSpPr>
            <a:spLocks noGrp="1"/>
          </p:cNvSpPr>
          <p:nvPr>
            <p:ph type="sldNum" sz="quarter" idx="5"/>
          </p:nvPr>
        </p:nvSpPr>
        <p:spPr/>
        <p:txBody>
          <a:bodyPr/>
          <a:lstStyle/>
          <a:p>
            <a:fld id="{97F89ECF-2D8C-4191-BBC9-776605FF4F20}" type="slidenum">
              <a:rPr lang="en-US" smtClean="0"/>
              <a:t>8</a:t>
            </a:fld>
            <a:endParaRPr lang="en-US"/>
          </a:p>
        </p:txBody>
      </p:sp>
    </p:spTree>
    <p:extLst>
      <p:ext uri="{BB962C8B-B14F-4D97-AF65-F5344CB8AC3E}">
        <p14:creationId xmlns:p14="http://schemas.microsoft.com/office/powerpoint/2010/main" val="135526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89ECF-2D8C-4191-BBC9-776605FF4F20}" type="slidenum">
              <a:rPr lang="en-US" smtClean="0"/>
              <a:t>9</a:t>
            </a:fld>
            <a:endParaRPr lang="en-US"/>
          </a:p>
        </p:txBody>
      </p:sp>
    </p:spTree>
    <p:extLst>
      <p:ext uri="{BB962C8B-B14F-4D97-AF65-F5344CB8AC3E}">
        <p14:creationId xmlns:p14="http://schemas.microsoft.com/office/powerpoint/2010/main" val="374094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387945-1C3C-4F42-A858-B50925C8916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ED98-D122-41BA-8351-77CDDD88985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31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87945-1C3C-4F42-A858-B50925C8916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ED98-D122-41BA-8351-77CDDD88985D}" type="slidenum">
              <a:rPr lang="en-US" smtClean="0"/>
              <a:t>‹#›</a:t>
            </a:fld>
            <a:endParaRPr lang="en-US"/>
          </a:p>
        </p:txBody>
      </p:sp>
    </p:spTree>
    <p:extLst>
      <p:ext uri="{BB962C8B-B14F-4D97-AF65-F5344CB8AC3E}">
        <p14:creationId xmlns:p14="http://schemas.microsoft.com/office/powerpoint/2010/main" val="10320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87945-1C3C-4F42-A858-B50925C8916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ED98-D122-41BA-8351-77CDDD88985D}" type="slidenum">
              <a:rPr lang="en-US" smtClean="0"/>
              <a:t>‹#›</a:t>
            </a:fld>
            <a:endParaRPr lang="en-US"/>
          </a:p>
        </p:txBody>
      </p:sp>
    </p:spTree>
    <p:extLst>
      <p:ext uri="{BB962C8B-B14F-4D97-AF65-F5344CB8AC3E}">
        <p14:creationId xmlns:p14="http://schemas.microsoft.com/office/powerpoint/2010/main" val="415570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87945-1C3C-4F42-A858-B50925C8916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ED98-D122-41BA-8351-77CDDD88985D}" type="slidenum">
              <a:rPr lang="en-US" smtClean="0"/>
              <a:t>‹#›</a:t>
            </a:fld>
            <a:endParaRPr lang="en-US"/>
          </a:p>
        </p:txBody>
      </p:sp>
    </p:spTree>
    <p:extLst>
      <p:ext uri="{BB962C8B-B14F-4D97-AF65-F5344CB8AC3E}">
        <p14:creationId xmlns:p14="http://schemas.microsoft.com/office/powerpoint/2010/main" val="55505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87945-1C3C-4F42-A858-B50925C8916D}"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ED98-D122-41BA-8351-77CDDD88985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87945-1C3C-4F42-A858-B50925C8916D}"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DED98-D122-41BA-8351-77CDDD88985D}" type="slidenum">
              <a:rPr lang="en-US" smtClean="0"/>
              <a:t>‹#›</a:t>
            </a:fld>
            <a:endParaRPr lang="en-US"/>
          </a:p>
        </p:txBody>
      </p:sp>
    </p:spTree>
    <p:extLst>
      <p:ext uri="{BB962C8B-B14F-4D97-AF65-F5344CB8AC3E}">
        <p14:creationId xmlns:p14="http://schemas.microsoft.com/office/powerpoint/2010/main" val="93273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87945-1C3C-4F42-A858-B50925C8916D}"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DED98-D122-41BA-8351-77CDDD88985D}" type="slidenum">
              <a:rPr lang="en-US" smtClean="0"/>
              <a:t>‹#›</a:t>
            </a:fld>
            <a:endParaRPr lang="en-US"/>
          </a:p>
        </p:txBody>
      </p:sp>
    </p:spTree>
    <p:extLst>
      <p:ext uri="{BB962C8B-B14F-4D97-AF65-F5344CB8AC3E}">
        <p14:creationId xmlns:p14="http://schemas.microsoft.com/office/powerpoint/2010/main" val="82635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387945-1C3C-4F42-A858-B50925C8916D}"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DED98-D122-41BA-8351-77CDDD88985D}" type="slidenum">
              <a:rPr lang="en-US" smtClean="0"/>
              <a:t>‹#›</a:t>
            </a:fld>
            <a:endParaRPr lang="en-US"/>
          </a:p>
        </p:txBody>
      </p:sp>
    </p:spTree>
    <p:extLst>
      <p:ext uri="{BB962C8B-B14F-4D97-AF65-F5344CB8AC3E}">
        <p14:creationId xmlns:p14="http://schemas.microsoft.com/office/powerpoint/2010/main" val="192576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387945-1C3C-4F42-A858-B50925C8916D}" type="datetimeFigureOut">
              <a:rPr lang="en-US" smtClean="0"/>
              <a:t>5/26/2021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1DDED98-D122-41BA-8351-77CDDD88985D}" type="slidenum">
              <a:rPr lang="en-US" smtClean="0"/>
              <a:t>‹#›</a:t>
            </a:fld>
            <a:endParaRPr lang="en-US"/>
          </a:p>
        </p:txBody>
      </p:sp>
    </p:spTree>
    <p:extLst>
      <p:ext uri="{BB962C8B-B14F-4D97-AF65-F5344CB8AC3E}">
        <p14:creationId xmlns:p14="http://schemas.microsoft.com/office/powerpoint/2010/main" val="328317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D387945-1C3C-4F42-A858-B50925C8916D}" type="datetimeFigureOut">
              <a:rPr lang="en-US" smtClean="0"/>
              <a:t>5/26/2021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DDED98-D122-41BA-8351-77CDDD88985D}" type="slidenum">
              <a:rPr lang="en-US" smtClean="0"/>
              <a:t>‹#›</a:t>
            </a:fld>
            <a:endParaRPr lang="en-US"/>
          </a:p>
        </p:txBody>
      </p:sp>
    </p:spTree>
    <p:extLst>
      <p:ext uri="{BB962C8B-B14F-4D97-AF65-F5344CB8AC3E}">
        <p14:creationId xmlns:p14="http://schemas.microsoft.com/office/powerpoint/2010/main" val="360900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387945-1C3C-4F42-A858-B50925C8916D}"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DED98-D122-41BA-8351-77CDDD88985D}" type="slidenum">
              <a:rPr lang="en-US" smtClean="0"/>
              <a:t>‹#›</a:t>
            </a:fld>
            <a:endParaRPr lang="en-US"/>
          </a:p>
        </p:txBody>
      </p:sp>
    </p:spTree>
    <p:extLst>
      <p:ext uri="{BB962C8B-B14F-4D97-AF65-F5344CB8AC3E}">
        <p14:creationId xmlns:p14="http://schemas.microsoft.com/office/powerpoint/2010/main" val="242444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D387945-1C3C-4F42-A858-B50925C8916D}" type="datetimeFigureOut">
              <a:rPr lang="en-US" smtClean="0"/>
              <a:t>5/26/2021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1DDED98-D122-41BA-8351-77CDDD88985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01304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jpg"/><Relationship Id="rId4" Type="http://schemas.openxmlformats.org/officeDocument/2006/relationships/diagramQuickStyle" Target="../diagrams/quickStyle1.xm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BF4F-92DF-477F-A352-CCD4665C3CF8}"/>
              </a:ext>
            </a:extLst>
          </p:cNvPr>
          <p:cNvSpPr>
            <a:spLocks noGrp="1"/>
          </p:cNvSpPr>
          <p:nvPr>
            <p:ph type="ctrTitle"/>
          </p:nvPr>
        </p:nvSpPr>
        <p:spPr/>
        <p:txBody>
          <a:bodyPr/>
          <a:lstStyle/>
          <a:p>
            <a:r>
              <a:rPr lang="en-US" dirty="0"/>
              <a:t>Better Business</a:t>
            </a:r>
          </a:p>
        </p:txBody>
      </p:sp>
      <p:sp>
        <p:nvSpPr>
          <p:cNvPr id="3" name="Subtitle 2">
            <a:extLst>
              <a:ext uri="{FF2B5EF4-FFF2-40B4-BE49-F238E27FC236}">
                <a16:creationId xmlns:a16="http://schemas.microsoft.com/office/drawing/2014/main" id="{BFA19747-B834-4056-8CA6-8230579B1C6C}"/>
              </a:ext>
            </a:extLst>
          </p:cNvPr>
          <p:cNvSpPr>
            <a:spLocks noGrp="1"/>
          </p:cNvSpPr>
          <p:nvPr>
            <p:ph type="subTitle" idx="1"/>
          </p:nvPr>
        </p:nvSpPr>
        <p:spPr/>
        <p:txBody>
          <a:bodyPr/>
          <a:lstStyle/>
          <a:p>
            <a:r>
              <a:rPr lang="en-US" dirty="0"/>
              <a:t>5 types of Business Ownership </a:t>
            </a:r>
          </a:p>
        </p:txBody>
      </p:sp>
      <p:pic>
        <p:nvPicPr>
          <p:cNvPr id="4" name="Picture 3" descr="Logo&#10;&#10;Description automatically generated">
            <a:extLst>
              <a:ext uri="{FF2B5EF4-FFF2-40B4-BE49-F238E27FC236}">
                <a16:creationId xmlns:a16="http://schemas.microsoft.com/office/drawing/2014/main" id="{FC03594B-3742-462C-B2A3-8C8EEAEFE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5" name="Picture 4">
            <a:extLst>
              <a:ext uri="{FF2B5EF4-FFF2-40B4-BE49-F238E27FC236}">
                <a16:creationId xmlns:a16="http://schemas.microsoft.com/office/drawing/2014/main" id="{07078C96-7B65-4AA8-A2FC-0205568C0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6" name="Picture 5" descr="Logo, company name&#10;&#10;Description automatically generated">
            <a:extLst>
              <a:ext uri="{FF2B5EF4-FFF2-40B4-BE49-F238E27FC236}">
                <a16:creationId xmlns:a16="http://schemas.microsoft.com/office/drawing/2014/main" id="{844B674E-821E-4132-9913-451BC778E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8" name="Picture 7" descr="Logo&#10;&#10;Description automatically generated">
            <a:extLst>
              <a:ext uri="{FF2B5EF4-FFF2-40B4-BE49-F238E27FC236}">
                <a16:creationId xmlns:a16="http://schemas.microsoft.com/office/drawing/2014/main" id="{C154DD2D-6F30-4E62-9248-F239F0665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141921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7DF3-AC06-429D-9355-70C78E7F8D4D}"/>
              </a:ext>
            </a:extLst>
          </p:cNvPr>
          <p:cNvSpPr>
            <a:spLocks noGrp="1"/>
          </p:cNvSpPr>
          <p:nvPr>
            <p:ph type="title"/>
          </p:nvPr>
        </p:nvSpPr>
        <p:spPr/>
        <p:txBody>
          <a:bodyPr>
            <a:normAutofit/>
          </a:bodyPr>
          <a:lstStyle/>
          <a:p>
            <a:r>
              <a:rPr lang="en-US" b="1" dirty="0"/>
              <a:t>5 Types of Business Ownership</a:t>
            </a:r>
          </a:p>
        </p:txBody>
      </p:sp>
      <p:graphicFrame>
        <p:nvGraphicFramePr>
          <p:cNvPr id="5" name="Content Placeholder 2">
            <a:extLst>
              <a:ext uri="{FF2B5EF4-FFF2-40B4-BE49-F238E27FC236}">
                <a16:creationId xmlns:a16="http://schemas.microsoft.com/office/drawing/2014/main" id="{46F22DE1-C113-447D-BCBA-3F455D8A292C}"/>
              </a:ext>
            </a:extLst>
          </p:cNvPr>
          <p:cNvGraphicFramePr>
            <a:graphicFrameLocks noGrp="1"/>
          </p:cNvGraphicFramePr>
          <p:nvPr>
            <p:ph idx="1"/>
            <p:extLst>
              <p:ext uri="{D42A27DB-BD31-4B8C-83A1-F6EECF244321}">
                <p14:modId xmlns:p14="http://schemas.microsoft.com/office/powerpoint/2010/main" val="400970184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id="{0D225C84-2DD8-429B-BEC2-A6F2DC62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6" name="Picture 5">
            <a:extLst>
              <a:ext uri="{FF2B5EF4-FFF2-40B4-BE49-F238E27FC236}">
                <a16:creationId xmlns:a16="http://schemas.microsoft.com/office/drawing/2014/main" id="{A3808646-FC49-468F-93BF-06A4340DED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7" name="Picture 6" descr="Logo, company name&#10;&#10;Description automatically generated">
            <a:extLst>
              <a:ext uri="{FF2B5EF4-FFF2-40B4-BE49-F238E27FC236}">
                <a16:creationId xmlns:a16="http://schemas.microsoft.com/office/drawing/2014/main" id="{B1E8B1BD-D903-4B5F-8A8C-D412C93AF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8" name="Picture 7" descr="Logo&#10;&#10;Description automatically generated">
            <a:extLst>
              <a:ext uri="{FF2B5EF4-FFF2-40B4-BE49-F238E27FC236}">
                <a16:creationId xmlns:a16="http://schemas.microsoft.com/office/drawing/2014/main" id="{D067A602-701A-45E4-B41B-8CAE0FFBB4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30861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CBCE-3973-45F5-ADE6-E293BC3E9206}"/>
              </a:ext>
            </a:extLst>
          </p:cNvPr>
          <p:cNvSpPr>
            <a:spLocks noGrp="1"/>
          </p:cNvSpPr>
          <p:nvPr>
            <p:ph type="title"/>
          </p:nvPr>
        </p:nvSpPr>
        <p:spPr/>
        <p:txBody>
          <a:bodyPr/>
          <a:lstStyle/>
          <a:p>
            <a:r>
              <a:rPr lang="en-US" dirty="0"/>
              <a:t>Sole Proprietorship </a:t>
            </a:r>
          </a:p>
        </p:txBody>
      </p:sp>
      <p:sp>
        <p:nvSpPr>
          <p:cNvPr id="3" name="Content Placeholder 2">
            <a:extLst>
              <a:ext uri="{FF2B5EF4-FFF2-40B4-BE49-F238E27FC236}">
                <a16:creationId xmlns:a16="http://schemas.microsoft.com/office/drawing/2014/main" id="{72574992-D470-408E-BA51-6E5F4DF446D0}"/>
              </a:ext>
            </a:extLst>
          </p:cNvPr>
          <p:cNvSpPr>
            <a:spLocks noGrp="1"/>
          </p:cNvSpPr>
          <p:nvPr>
            <p:ph idx="1"/>
          </p:nvPr>
        </p:nvSpPr>
        <p:spPr/>
        <p:txBody>
          <a:bodyPr>
            <a:normAutofit/>
          </a:bodyPr>
          <a:lstStyle/>
          <a:p>
            <a:pPr lvl="1">
              <a:buSzPct val="125000"/>
              <a:buFont typeface="Arial" panose="020B0604020202020204" pitchFamily="34" charset="0"/>
              <a:buChar char="•"/>
            </a:pPr>
            <a:r>
              <a:rPr lang="en-US" dirty="0"/>
              <a:t>A non-registered business without a separate business entity. </a:t>
            </a:r>
          </a:p>
          <a:p>
            <a:pPr lvl="1">
              <a:buSzPct val="125000"/>
              <a:buFont typeface="Arial" panose="020B0604020202020204" pitchFamily="34" charset="0"/>
              <a:buChar char="•"/>
            </a:pPr>
            <a:r>
              <a:rPr lang="en-US" dirty="0"/>
              <a:t>No Separation between the business owner’s personal and professional assets and liabilities. </a:t>
            </a:r>
          </a:p>
          <a:p>
            <a:pPr lvl="1">
              <a:buSzPct val="125000"/>
              <a:buFont typeface="Arial" panose="020B0604020202020204" pitchFamily="34" charset="0"/>
              <a:buChar char="•"/>
            </a:pPr>
            <a:r>
              <a:rPr lang="en-US" dirty="0"/>
              <a:t>One of the most common types of business ownership. </a:t>
            </a:r>
          </a:p>
          <a:p>
            <a:pPr lvl="1">
              <a:buSzPct val="125000"/>
              <a:buFont typeface="Arial" panose="020B0604020202020204" pitchFamily="34" charset="0"/>
              <a:buChar char="•"/>
            </a:pPr>
            <a:r>
              <a:rPr lang="en-US" dirty="0"/>
              <a:t>Good option for starting a low-risk business on a trial business.</a:t>
            </a:r>
          </a:p>
          <a:p>
            <a:pPr lvl="1">
              <a:buSzPct val="125000"/>
              <a:buFont typeface="Arial" panose="020B0604020202020204" pitchFamily="34" charset="0"/>
              <a:buChar char="•"/>
            </a:pPr>
            <a:r>
              <a:rPr lang="en-US" dirty="0"/>
              <a:t>Benefits:</a:t>
            </a:r>
          </a:p>
          <a:p>
            <a:pPr lvl="2">
              <a:buSzPct val="125000"/>
              <a:buFont typeface="Wingdings" panose="05000000000000000000" pitchFamily="2" charset="2"/>
              <a:buChar char="ü"/>
            </a:pPr>
            <a:r>
              <a:rPr lang="en-US" dirty="0"/>
              <a:t>Simple &amp; easy to start</a:t>
            </a:r>
          </a:p>
          <a:p>
            <a:pPr lvl="2">
              <a:buSzPct val="125000"/>
              <a:buFont typeface="Wingdings" panose="05000000000000000000" pitchFamily="2" charset="2"/>
              <a:buChar char="ü"/>
            </a:pPr>
            <a:r>
              <a:rPr lang="en-US" dirty="0"/>
              <a:t>No additional federal or state taxes</a:t>
            </a:r>
          </a:p>
          <a:p>
            <a:pPr lvl="1">
              <a:buSzPct val="125000"/>
              <a:buFont typeface="Arial" panose="020B0604020202020204" pitchFamily="34" charset="0"/>
              <a:buChar char="•"/>
            </a:pPr>
            <a:r>
              <a:rPr lang="en-US" dirty="0"/>
              <a:t>Drawbacks:</a:t>
            </a:r>
          </a:p>
          <a:p>
            <a:pPr lvl="2">
              <a:buSzPct val="125000"/>
              <a:buFont typeface="Wingdings" panose="05000000000000000000" pitchFamily="2" charset="2"/>
              <a:buChar char="ü"/>
            </a:pPr>
            <a:r>
              <a:rPr lang="en-US" dirty="0"/>
              <a:t>Owner assumes all risk </a:t>
            </a:r>
          </a:p>
          <a:p>
            <a:pPr lvl="2">
              <a:buSzPct val="125000"/>
              <a:buFont typeface="Wingdings" panose="05000000000000000000" pitchFamily="2" charset="2"/>
              <a:buChar char="ü"/>
            </a:pPr>
            <a:r>
              <a:rPr lang="en-US" dirty="0"/>
              <a:t>Personally liable for all financial obligations</a:t>
            </a:r>
          </a:p>
          <a:p>
            <a:pPr lvl="2">
              <a:buSzPct val="125000"/>
              <a:buFont typeface="Wingdings" panose="05000000000000000000" pitchFamily="2" charset="2"/>
              <a:buChar char="ü"/>
            </a:pPr>
            <a:r>
              <a:rPr lang="en-US" dirty="0"/>
              <a:t>Personally liable for all legal obligations</a:t>
            </a:r>
          </a:p>
          <a:p>
            <a:pPr marL="384048" lvl="2" indent="0">
              <a:buSzPct val="125000"/>
              <a:buNone/>
            </a:pPr>
            <a:endParaRPr lang="en-US" dirty="0"/>
          </a:p>
          <a:p>
            <a:pPr lvl="2">
              <a:buSzPct val="125000"/>
              <a:buFont typeface="Arial" panose="020B0604020202020204" pitchFamily="34" charset="0"/>
              <a:buChar char="•"/>
            </a:pPr>
            <a:endParaRPr lang="en-US" dirty="0"/>
          </a:p>
          <a:p>
            <a:pPr>
              <a:buFont typeface="Wingdings" panose="05000000000000000000" pitchFamily="2" charset="2"/>
              <a:buChar char="q"/>
            </a:pPr>
            <a:endParaRPr lang="en-US" dirty="0"/>
          </a:p>
        </p:txBody>
      </p:sp>
      <p:pic>
        <p:nvPicPr>
          <p:cNvPr id="4" name="Picture 3" descr="Logo&#10;&#10;Description automatically generated">
            <a:extLst>
              <a:ext uri="{FF2B5EF4-FFF2-40B4-BE49-F238E27FC236}">
                <a16:creationId xmlns:a16="http://schemas.microsoft.com/office/drawing/2014/main" id="{DBBFB842-B9A4-4231-A19E-FB4F0B43E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5" name="Picture 4">
            <a:extLst>
              <a:ext uri="{FF2B5EF4-FFF2-40B4-BE49-F238E27FC236}">
                <a16:creationId xmlns:a16="http://schemas.microsoft.com/office/drawing/2014/main" id="{2B851464-B4D7-48E5-960D-B745BAF45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6" name="Picture 5" descr="Logo, company name&#10;&#10;Description automatically generated">
            <a:extLst>
              <a:ext uri="{FF2B5EF4-FFF2-40B4-BE49-F238E27FC236}">
                <a16:creationId xmlns:a16="http://schemas.microsoft.com/office/drawing/2014/main" id="{CE152AF7-BB50-4B45-8A10-D50523FD0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7" name="Picture 6" descr="Logo&#10;&#10;Description automatically generated">
            <a:extLst>
              <a:ext uri="{FF2B5EF4-FFF2-40B4-BE49-F238E27FC236}">
                <a16:creationId xmlns:a16="http://schemas.microsoft.com/office/drawing/2014/main" id="{FCF68A3A-8573-4202-B457-77FA649FFA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328119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CBCE-3973-45F5-ADE6-E293BC3E9206}"/>
              </a:ext>
            </a:extLst>
          </p:cNvPr>
          <p:cNvSpPr>
            <a:spLocks noGrp="1"/>
          </p:cNvSpPr>
          <p:nvPr>
            <p:ph type="title"/>
          </p:nvPr>
        </p:nvSpPr>
        <p:spPr/>
        <p:txBody>
          <a:bodyPr/>
          <a:lstStyle/>
          <a:p>
            <a:r>
              <a:rPr lang="en-US" dirty="0"/>
              <a:t>Partnership</a:t>
            </a:r>
          </a:p>
        </p:txBody>
      </p:sp>
      <p:sp>
        <p:nvSpPr>
          <p:cNvPr id="3" name="Content Placeholder 2">
            <a:extLst>
              <a:ext uri="{FF2B5EF4-FFF2-40B4-BE49-F238E27FC236}">
                <a16:creationId xmlns:a16="http://schemas.microsoft.com/office/drawing/2014/main" id="{72574992-D470-408E-BA51-6E5F4DF446D0}"/>
              </a:ext>
            </a:extLst>
          </p:cNvPr>
          <p:cNvSpPr>
            <a:spLocks noGrp="1"/>
          </p:cNvSpPr>
          <p:nvPr>
            <p:ph idx="1"/>
          </p:nvPr>
        </p:nvSpPr>
        <p:spPr/>
        <p:txBody>
          <a:bodyPr>
            <a:normAutofit fontScale="92500" lnSpcReduction="10000"/>
          </a:bodyPr>
          <a:lstStyle/>
          <a:p>
            <a:pPr lvl="1">
              <a:buSzPct val="125000"/>
              <a:buFont typeface="Arial" panose="020B0604020202020204" pitchFamily="34" charset="0"/>
              <a:buChar char="•"/>
            </a:pPr>
            <a:r>
              <a:rPr lang="en-US" dirty="0"/>
              <a:t>Simplest type of business when two or more people are involved. </a:t>
            </a:r>
          </a:p>
          <a:p>
            <a:pPr lvl="1">
              <a:buSzPct val="125000"/>
              <a:buFont typeface="Arial" panose="020B0604020202020204" pitchFamily="34" charset="0"/>
              <a:buChar char="•"/>
            </a:pPr>
            <a:r>
              <a:rPr lang="en-US" dirty="0"/>
              <a:t>A non-registered business without a separate business entity. </a:t>
            </a:r>
          </a:p>
          <a:p>
            <a:pPr lvl="1">
              <a:buSzPct val="125000"/>
              <a:buFont typeface="Arial" panose="020B0604020202020204" pitchFamily="34" charset="0"/>
              <a:buChar char="•"/>
            </a:pPr>
            <a:r>
              <a:rPr lang="en-US" dirty="0"/>
              <a:t>No Separation between the business owner’s personal and professional assets and liabilities. </a:t>
            </a:r>
          </a:p>
          <a:p>
            <a:pPr lvl="1">
              <a:buSzPct val="125000"/>
              <a:buFont typeface="Arial" panose="020B0604020202020204" pitchFamily="34" charset="0"/>
              <a:buChar char="•"/>
            </a:pPr>
            <a:r>
              <a:rPr lang="en-US" dirty="0"/>
              <a:t>Good option for starting a low-risk business on a trial business.</a:t>
            </a:r>
          </a:p>
          <a:p>
            <a:pPr lvl="1">
              <a:buSzPct val="125000"/>
              <a:buFont typeface="Arial" panose="020B0604020202020204" pitchFamily="34" charset="0"/>
              <a:buChar char="•"/>
            </a:pPr>
            <a:r>
              <a:rPr lang="en-US" dirty="0"/>
              <a:t>Benefits:</a:t>
            </a:r>
          </a:p>
          <a:p>
            <a:pPr lvl="2">
              <a:buSzPct val="125000"/>
              <a:buFont typeface="Wingdings" panose="05000000000000000000" pitchFamily="2" charset="2"/>
              <a:buChar char="ü"/>
            </a:pPr>
            <a:r>
              <a:rPr lang="en-US" dirty="0"/>
              <a:t>Simple &amp; easy to start</a:t>
            </a:r>
          </a:p>
          <a:p>
            <a:pPr lvl="2">
              <a:buSzPct val="125000"/>
              <a:buFont typeface="Wingdings" panose="05000000000000000000" pitchFamily="2" charset="2"/>
              <a:buChar char="ü"/>
            </a:pPr>
            <a:r>
              <a:rPr lang="en-US" dirty="0"/>
              <a:t>No additional federal or state taxes</a:t>
            </a:r>
          </a:p>
          <a:p>
            <a:pPr lvl="2">
              <a:buSzPct val="125000"/>
              <a:buFont typeface="Wingdings" panose="05000000000000000000" pitchFamily="2" charset="2"/>
              <a:buChar char="ü"/>
            </a:pPr>
            <a:r>
              <a:rPr lang="en-US" dirty="0"/>
              <a:t>Financial risk is are shared with partners</a:t>
            </a:r>
          </a:p>
          <a:p>
            <a:pPr lvl="2">
              <a:buSzPct val="125000"/>
              <a:buFont typeface="Wingdings" panose="05000000000000000000" pitchFamily="2" charset="2"/>
              <a:buChar char="ü"/>
            </a:pPr>
            <a:r>
              <a:rPr lang="en-US" dirty="0"/>
              <a:t>Shared management</a:t>
            </a:r>
          </a:p>
          <a:p>
            <a:pPr lvl="2">
              <a:buSzPct val="125000"/>
              <a:buFont typeface="Wingdings" panose="05000000000000000000" pitchFamily="2" charset="2"/>
              <a:buChar char="ü"/>
            </a:pPr>
            <a:r>
              <a:rPr lang="en-US" dirty="0"/>
              <a:t>Utilize varied skills of the partners </a:t>
            </a:r>
          </a:p>
          <a:p>
            <a:pPr lvl="1">
              <a:buSzPct val="125000"/>
              <a:buFont typeface="Arial" panose="020B0604020202020204" pitchFamily="34" charset="0"/>
              <a:buChar char="•"/>
            </a:pPr>
            <a:r>
              <a:rPr lang="en-US" dirty="0"/>
              <a:t>Drawbacks:</a:t>
            </a:r>
          </a:p>
          <a:p>
            <a:pPr lvl="2">
              <a:buSzPct val="125000"/>
              <a:buFont typeface="Wingdings" panose="05000000000000000000" pitchFamily="2" charset="2"/>
              <a:buChar char="ü"/>
            </a:pPr>
            <a:r>
              <a:rPr lang="en-US" dirty="0"/>
              <a:t>Owners assumes all risk </a:t>
            </a:r>
          </a:p>
          <a:p>
            <a:pPr lvl="2">
              <a:buSzPct val="125000"/>
              <a:buFont typeface="Wingdings" panose="05000000000000000000" pitchFamily="2" charset="2"/>
              <a:buChar char="ü"/>
            </a:pPr>
            <a:r>
              <a:rPr lang="en-US" dirty="0"/>
              <a:t>Personally liable for all financial obligations</a:t>
            </a:r>
          </a:p>
          <a:p>
            <a:pPr lvl="2">
              <a:buSzPct val="125000"/>
              <a:buFont typeface="Wingdings" panose="05000000000000000000" pitchFamily="2" charset="2"/>
              <a:buChar char="ü"/>
            </a:pPr>
            <a:r>
              <a:rPr lang="en-US" dirty="0"/>
              <a:t>Personally liable for all legal obligations</a:t>
            </a:r>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E10FE072-979F-4418-B374-5B21BA080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5" name="Picture 4">
            <a:extLst>
              <a:ext uri="{FF2B5EF4-FFF2-40B4-BE49-F238E27FC236}">
                <a16:creationId xmlns:a16="http://schemas.microsoft.com/office/drawing/2014/main" id="{E9D22DA9-4EFA-4C1C-BBD8-6B68D87D6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6" name="Picture 5" descr="Logo, company name&#10;&#10;Description automatically generated">
            <a:extLst>
              <a:ext uri="{FF2B5EF4-FFF2-40B4-BE49-F238E27FC236}">
                <a16:creationId xmlns:a16="http://schemas.microsoft.com/office/drawing/2014/main" id="{FA98F1FC-8177-4715-A859-012290A1F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7" name="Picture 6" descr="Logo&#10;&#10;Description automatically generated">
            <a:extLst>
              <a:ext uri="{FF2B5EF4-FFF2-40B4-BE49-F238E27FC236}">
                <a16:creationId xmlns:a16="http://schemas.microsoft.com/office/drawing/2014/main" id="{1B41F47C-2FBD-4DCD-B5B3-8CF3A6359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374850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310D-0DDE-44B3-A5C9-8A8E948B6B6D}"/>
              </a:ext>
            </a:extLst>
          </p:cNvPr>
          <p:cNvSpPr>
            <a:spLocks noGrp="1"/>
          </p:cNvSpPr>
          <p:nvPr>
            <p:ph type="title"/>
          </p:nvPr>
        </p:nvSpPr>
        <p:spPr>
          <a:xfrm>
            <a:off x="822959" y="286604"/>
            <a:ext cx="7842069" cy="1450757"/>
          </a:xfrm>
        </p:spPr>
        <p:txBody>
          <a:bodyPr/>
          <a:lstStyle/>
          <a:p>
            <a:r>
              <a:rPr lang="en-US" dirty="0"/>
              <a:t>Limited Liability Company (LLC)</a:t>
            </a:r>
          </a:p>
        </p:txBody>
      </p:sp>
      <p:sp>
        <p:nvSpPr>
          <p:cNvPr id="3" name="Content Placeholder 2">
            <a:extLst>
              <a:ext uri="{FF2B5EF4-FFF2-40B4-BE49-F238E27FC236}">
                <a16:creationId xmlns:a16="http://schemas.microsoft.com/office/drawing/2014/main" id="{E81D42A7-C525-492A-8636-B63A2A25D425}"/>
              </a:ext>
            </a:extLst>
          </p:cNvPr>
          <p:cNvSpPr>
            <a:spLocks noGrp="1"/>
          </p:cNvSpPr>
          <p:nvPr>
            <p:ph idx="1"/>
          </p:nvPr>
        </p:nvSpPr>
        <p:spPr/>
        <p:txBody>
          <a:bodyPr/>
          <a:lstStyle/>
          <a:p>
            <a:pPr lvl="1">
              <a:buSzPct val="125000"/>
              <a:buFont typeface="Arial" panose="020B0604020202020204" pitchFamily="34" charset="0"/>
              <a:buChar char="•"/>
            </a:pPr>
            <a:r>
              <a:rPr lang="en-US" dirty="0"/>
              <a:t>Registered business with a separate business entity</a:t>
            </a:r>
          </a:p>
          <a:p>
            <a:pPr lvl="1">
              <a:buSzPct val="125000"/>
              <a:buFont typeface="Arial" panose="020B0604020202020204" pitchFamily="34" charset="0"/>
              <a:buChar char="•"/>
            </a:pPr>
            <a:r>
              <a:rPr lang="en-US" dirty="0">
                <a:solidFill>
                  <a:schemeClr val="tx1"/>
                </a:solidFill>
              </a:rPr>
              <a:t>Separates the owner’s personal and professional assets</a:t>
            </a:r>
          </a:p>
          <a:p>
            <a:pPr lvl="1">
              <a:buSzPct val="125000"/>
              <a:buFont typeface="Arial" panose="020B0604020202020204" pitchFamily="34" charset="0"/>
              <a:buChar char="•"/>
            </a:pPr>
            <a:r>
              <a:rPr lang="en-US" dirty="0">
                <a:solidFill>
                  <a:schemeClr val="tx1"/>
                </a:solidFill>
              </a:rPr>
              <a:t>good choice for a business owner willing to take a little bit of a bigger risk or one looking to protect their personal assets.</a:t>
            </a:r>
          </a:p>
          <a:p>
            <a:pPr lvl="1">
              <a:buSzPct val="125000"/>
              <a:buFont typeface="Arial" panose="020B0604020202020204" pitchFamily="34" charset="0"/>
              <a:buChar char="•"/>
            </a:pPr>
            <a:r>
              <a:rPr lang="en-US" dirty="0">
                <a:solidFill>
                  <a:schemeClr val="tx1"/>
                </a:solidFill>
              </a:rPr>
              <a:t>Benefits:</a:t>
            </a:r>
          </a:p>
          <a:p>
            <a:pPr lvl="2">
              <a:buSzPct val="125000"/>
              <a:buFont typeface="Wingdings" panose="05000000000000000000" pitchFamily="2" charset="2"/>
              <a:buChar char="ü"/>
            </a:pPr>
            <a:r>
              <a:rPr lang="en-US" dirty="0"/>
              <a:t>Protects the owner’s personal assets from legal and financial risk </a:t>
            </a:r>
          </a:p>
          <a:p>
            <a:pPr lvl="2">
              <a:buSzPct val="125000"/>
              <a:buFont typeface="Wingdings" panose="05000000000000000000" pitchFamily="2" charset="2"/>
              <a:buChar char="ü"/>
            </a:pPr>
            <a:r>
              <a:rPr lang="en-US" dirty="0">
                <a:solidFill>
                  <a:schemeClr val="tx1"/>
                </a:solidFill>
              </a:rPr>
              <a:t>LLCs do not pay additional federal income taxes associated with being a corporation.</a:t>
            </a:r>
          </a:p>
          <a:p>
            <a:pPr lvl="1">
              <a:buSzPct val="125000"/>
              <a:buFont typeface="Arial" panose="020B0604020202020204" pitchFamily="34" charset="0"/>
              <a:buChar char="•"/>
            </a:pPr>
            <a:r>
              <a:rPr lang="en-US" dirty="0">
                <a:solidFill>
                  <a:schemeClr val="tx1"/>
                </a:solidFill>
              </a:rPr>
              <a:t>Drawbacks: </a:t>
            </a:r>
          </a:p>
          <a:p>
            <a:pPr lvl="2">
              <a:buSzPct val="125000"/>
              <a:buFont typeface="Wingdings" panose="05000000000000000000" pitchFamily="2" charset="2"/>
              <a:buChar char="ü"/>
            </a:pPr>
            <a:r>
              <a:rPr lang="en-US" dirty="0"/>
              <a:t>Pay taxes associated with self-employment </a:t>
            </a:r>
          </a:p>
          <a:p>
            <a:pPr lvl="2">
              <a:buSzPct val="125000"/>
              <a:buFont typeface="Wingdings" panose="05000000000000000000" pitchFamily="2" charset="2"/>
              <a:buChar char="ü"/>
            </a:pPr>
            <a:r>
              <a:rPr lang="en-US" dirty="0">
                <a:solidFill>
                  <a:schemeClr val="tx1"/>
                </a:solidFill>
              </a:rPr>
              <a:t>Might be subject to state taxes, depending on location </a:t>
            </a:r>
          </a:p>
          <a:p>
            <a:pPr lvl="2">
              <a:buSzPct val="125000"/>
              <a:buFont typeface="Wingdings" panose="05000000000000000000" pitchFamily="2" charset="2"/>
              <a:buChar char="ü"/>
            </a:pPr>
            <a:endParaRPr lang="en-US" dirty="0"/>
          </a:p>
          <a:p>
            <a:pPr lvl="2">
              <a:buSzPct val="125000"/>
              <a:buFont typeface="Wingdings" panose="05000000000000000000" pitchFamily="2" charset="2"/>
              <a:buChar char="ü"/>
            </a:pPr>
            <a:endParaRPr lang="en-US" dirty="0"/>
          </a:p>
          <a:p>
            <a:endParaRPr lang="en-US" dirty="0">
              <a:solidFill>
                <a:schemeClr val="tx1"/>
              </a:solidFill>
            </a:endParaRPr>
          </a:p>
          <a:p>
            <a:endParaRPr lang="en-US" dirty="0">
              <a:solidFill>
                <a:schemeClr val="tx1"/>
              </a:solidFill>
            </a:endParaRPr>
          </a:p>
        </p:txBody>
      </p:sp>
      <p:pic>
        <p:nvPicPr>
          <p:cNvPr id="4" name="Picture 3" descr="Logo&#10;&#10;Description automatically generated">
            <a:extLst>
              <a:ext uri="{FF2B5EF4-FFF2-40B4-BE49-F238E27FC236}">
                <a16:creationId xmlns:a16="http://schemas.microsoft.com/office/drawing/2014/main" id="{8F34D763-C466-4295-878D-8183CEEBF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5" name="Picture 4">
            <a:extLst>
              <a:ext uri="{FF2B5EF4-FFF2-40B4-BE49-F238E27FC236}">
                <a16:creationId xmlns:a16="http://schemas.microsoft.com/office/drawing/2014/main" id="{5C9E98B1-969C-446D-91DE-A12141311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6" name="Picture 5" descr="Logo, company name&#10;&#10;Description automatically generated">
            <a:extLst>
              <a:ext uri="{FF2B5EF4-FFF2-40B4-BE49-F238E27FC236}">
                <a16:creationId xmlns:a16="http://schemas.microsoft.com/office/drawing/2014/main" id="{D1B90581-A545-4E82-B5E6-75FBAB0DA4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7" name="Picture 6" descr="Logo&#10;&#10;Description automatically generated">
            <a:extLst>
              <a:ext uri="{FF2B5EF4-FFF2-40B4-BE49-F238E27FC236}">
                <a16:creationId xmlns:a16="http://schemas.microsoft.com/office/drawing/2014/main" id="{F3908780-4FD1-4877-863B-C97B46FEB9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66695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4C70-1208-42AF-801C-3EE037545298}"/>
              </a:ext>
            </a:extLst>
          </p:cNvPr>
          <p:cNvSpPr>
            <a:spLocks noGrp="1"/>
          </p:cNvSpPr>
          <p:nvPr>
            <p:ph type="title"/>
          </p:nvPr>
        </p:nvSpPr>
        <p:spPr/>
        <p:txBody>
          <a:bodyPr/>
          <a:lstStyle/>
          <a:p>
            <a:r>
              <a:rPr lang="en-US" dirty="0"/>
              <a:t>Corporation </a:t>
            </a:r>
          </a:p>
        </p:txBody>
      </p:sp>
      <p:sp>
        <p:nvSpPr>
          <p:cNvPr id="3" name="Content Placeholder 2">
            <a:extLst>
              <a:ext uri="{FF2B5EF4-FFF2-40B4-BE49-F238E27FC236}">
                <a16:creationId xmlns:a16="http://schemas.microsoft.com/office/drawing/2014/main" id="{779AFFEB-A511-43B8-BBE7-D31A309A0A4F}"/>
              </a:ext>
            </a:extLst>
          </p:cNvPr>
          <p:cNvSpPr>
            <a:spLocks noGrp="1"/>
          </p:cNvSpPr>
          <p:nvPr>
            <p:ph idx="1"/>
          </p:nvPr>
        </p:nvSpPr>
        <p:spPr>
          <a:xfrm>
            <a:off x="822959" y="1845734"/>
            <a:ext cx="7543801" cy="4580466"/>
          </a:xfrm>
        </p:spPr>
        <p:txBody>
          <a:bodyPr>
            <a:normAutofit/>
          </a:bodyPr>
          <a:lstStyle/>
          <a:p>
            <a:pPr lvl="1">
              <a:buSzPct val="125000"/>
              <a:buFont typeface="Arial" panose="020B0604020202020204" pitchFamily="34" charset="0"/>
              <a:buChar char="•"/>
            </a:pPr>
            <a:r>
              <a:rPr lang="en-US" dirty="0"/>
              <a:t>Registered business with a separate business entity</a:t>
            </a:r>
          </a:p>
          <a:p>
            <a:pPr lvl="1">
              <a:buSzPct val="125000"/>
              <a:buFont typeface="Arial" panose="020B0604020202020204" pitchFamily="34" charset="0"/>
              <a:buChar char="•"/>
            </a:pPr>
            <a:r>
              <a:rPr lang="en-US" dirty="0">
                <a:solidFill>
                  <a:schemeClr val="tx1"/>
                </a:solidFill>
              </a:rPr>
              <a:t>Offers the most protection from personal liability </a:t>
            </a:r>
          </a:p>
          <a:p>
            <a:pPr lvl="1">
              <a:buSzPct val="125000"/>
              <a:buFont typeface="Arial" panose="020B0604020202020204" pitchFamily="34" charset="0"/>
              <a:buChar char="•"/>
            </a:pPr>
            <a:r>
              <a:rPr lang="en-US" dirty="0">
                <a:solidFill>
                  <a:schemeClr val="tx1"/>
                </a:solidFill>
              </a:rPr>
              <a:t>Corporations can be funded my multiple investors by purchasing stock. </a:t>
            </a:r>
          </a:p>
          <a:p>
            <a:pPr lvl="2">
              <a:buSzPct val="125000"/>
              <a:buFont typeface="Arial" panose="020B0604020202020204" pitchFamily="34" charset="0"/>
              <a:buChar char="•"/>
            </a:pPr>
            <a:r>
              <a:rPr lang="en-US" dirty="0">
                <a:solidFill>
                  <a:schemeClr val="tx1"/>
                </a:solidFill>
              </a:rPr>
              <a:t>A stock is a partial share in a company. </a:t>
            </a:r>
          </a:p>
          <a:p>
            <a:pPr lvl="2">
              <a:buSzPct val="125000"/>
              <a:buFont typeface="Arial" panose="020B0604020202020204" pitchFamily="34" charset="0"/>
              <a:buChar char="•"/>
            </a:pPr>
            <a:r>
              <a:rPr lang="en-US" dirty="0">
                <a:solidFill>
                  <a:schemeClr val="tx1"/>
                </a:solidFill>
              </a:rPr>
              <a:t>When people buy stock, they buy ownership and decision-making responsibilities </a:t>
            </a:r>
          </a:p>
          <a:p>
            <a:pPr lvl="1">
              <a:buSzPct val="125000"/>
              <a:buFont typeface="Arial" panose="020B0604020202020204" pitchFamily="34" charset="0"/>
              <a:buChar char="•"/>
            </a:pPr>
            <a:r>
              <a:rPr lang="en-US" dirty="0">
                <a:solidFill>
                  <a:schemeClr val="tx1"/>
                </a:solidFill>
              </a:rPr>
              <a:t>Start-up costs involved. </a:t>
            </a:r>
          </a:p>
          <a:p>
            <a:pPr lvl="1">
              <a:buSzPct val="125000"/>
              <a:buFont typeface="Arial" panose="020B0604020202020204" pitchFamily="34" charset="0"/>
              <a:buChar char="•"/>
            </a:pPr>
            <a:r>
              <a:rPr lang="en-US" dirty="0">
                <a:solidFill>
                  <a:schemeClr val="tx1"/>
                </a:solidFill>
              </a:rPr>
              <a:t>Legally required to keep more records and release reports </a:t>
            </a:r>
          </a:p>
          <a:p>
            <a:pPr lvl="1">
              <a:buSzPct val="125000"/>
              <a:buFont typeface="Arial" panose="020B0604020202020204" pitchFamily="34" charset="0"/>
              <a:buChar char="•"/>
            </a:pPr>
            <a:r>
              <a:rPr lang="en-US" dirty="0">
                <a:solidFill>
                  <a:schemeClr val="tx1"/>
                </a:solidFill>
              </a:rPr>
              <a:t>Owners pay income taxes </a:t>
            </a:r>
          </a:p>
          <a:p>
            <a:pPr lvl="1">
              <a:buSzPct val="125000"/>
              <a:buFont typeface="Arial" panose="020B0604020202020204" pitchFamily="34" charset="0"/>
              <a:buChar char="•"/>
            </a:pPr>
            <a:r>
              <a:rPr lang="en-US" dirty="0"/>
              <a:t>Good structure for a business owner looking for a little more risk, good funding options, and the prospect of eventually “going public,” (</a:t>
            </a:r>
            <a:r>
              <a:rPr lang="en-US" dirty="0" err="1"/>
              <a:t>ie</a:t>
            </a:r>
            <a:r>
              <a:rPr lang="en-US" dirty="0"/>
              <a:t>: selling stock to the public)</a:t>
            </a:r>
            <a:endParaRPr lang="en-US" dirty="0">
              <a:solidFill>
                <a:schemeClr val="tx1"/>
              </a:solidFill>
            </a:endParaRPr>
          </a:p>
        </p:txBody>
      </p:sp>
      <p:pic>
        <p:nvPicPr>
          <p:cNvPr id="4" name="Picture 3" descr="Logo&#10;&#10;Description automatically generated">
            <a:extLst>
              <a:ext uri="{FF2B5EF4-FFF2-40B4-BE49-F238E27FC236}">
                <a16:creationId xmlns:a16="http://schemas.microsoft.com/office/drawing/2014/main" id="{75A2A281-3ED3-41F8-8E27-F0AFABFDA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5" name="Picture 4">
            <a:extLst>
              <a:ext uri="{FF2B5EF4-FFF2-40B4-BE49-F238E27FC236}">
                <a16:creationId xmlns:a16="http://schemas.microsoft.com/office/drawing/2014/main" id="{5B4F927B-8914-43BB-A73A-E4359F6A5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6" name="Picture 5" descr="Logo, company name&#10;&#10;Description automatically generated">
            <a:extLst>
              <a:ext uri="{FF2B5EF4-FFF2-40B4-BE49-F238E27FC236}">
                <a16:creationId xmlns:a16="http://schemas.microsoft.com/office/drawing/2014/main" id="{84B407C9-A655-4A8B-882C-6BC79059F0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7" name="Picture 6" descr="Logo&#10;&#10;Description automatically generated">
            <a:extLst>
              <a:ext uri="{FF2B5EF4-FFF2-40B4-BE49-F238E27FC236}">
                <a16:creationId xmlns:a16="http://schemas.microsoft.com/office/drawing/2014/main" id="{0EAFF6E1-C138-4CB3-9CD8-FB10761CA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187884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4C70-1208-42AF-801C-3EE037545298}"/>
              </a:ext>
            </a:extLst>
          </p:cNvPr>
          <p:cNvSpPr>
            <a:spLocks noGrp="1"/>
          </p:cNvSpPr>
          <p:nvPr>
            <p:ph type="title"/>
          </p:nvPr>
        </p:nvSpPr>
        <p:spPr/>
        <p:txBody>
          <a:bodyPr/>
          <a:lstStyle/>
          <a:p>
            <a:r>
              <a:rPr lang="en-US" dirty="0"/>
              <a:t>Corporation </a:t>
            </a:r>
            <a:r>
              <a:rPr lang="en-US" sz="3200" dirty="0"/>
              <a:t>(continued) </a:t>
            </a:r>
          </a:p>
        </p:txBody>
      </p:sp>
      <p:sp>
        <p:nvSpPr>
          <p:cNvPr id="3" name="Content Placeholder 2">
            <a:extLst>
              <a:ext uri="{FF2B5EF4-FFF2-40B4-BE49-F238E27FC236}">
                <a16:creationId xmlns:a16="http://schemas.microsoft.com/office/drawing/2014/main" id="{779AFFEB-A511-43B8-BBE7-D31A309A0A4F}"/>
              </a:ext>
            </a:extLst>
          </p:cNvPr>
          <p:cNvSpPr>
            <a:spLocks noGrp="1"/>
          </p:cNvSpPr>
          <p:nvPr>
            <p:ph idx="1"/>
          </p:nvPr>
        </p:nvSpPr>
        <p:spPr>
          <a:xfrm>
            <a:off x="822959" y="1845734"/>
            <a:ext cx="7543801" cy="4580466"/>
          </a:xfrm>
        </p:spPr>
        <p:txBody>
          <a:bodyPr>
            <a:normAutofit/>
          </a:bodyPr>
          <a:lstStyle/>
          <a:p>
            <a:pPr lvl="1">
              <a:buSzPct val="125000"/>
              <a:buFont typeface="Arial" panose="020B0604020202020204" pitchFamily="34" charset="0"/>
              <a:buChar char="•"/>
            </a:pPr>
            <a:r>
              <a:rPr lang="en-US" dirty="0">
                <a:solidFill>
                  <a:schemeClr val="tx1"/>
                </a:solidFill>
              </a:rPr>
              <a:t>Benefits:</a:t>
            </a:r>
          </a:p>
          <a:p>
            <a:pPr lvl="2">
              <a:buSzPct val="125000"/>
              <a:buFont typeface="Wingdings" panose="05000000000000000000" pitchFamily="2" charset="2"/>
              <a:buChar char="ü"/>
            </a:pPr>
            <a:r>
              <a:rPr lang="en-US" dirty="0"/>
              <a:t>Provides the most protection for owner’s personal assets </a:t>
            </a:r>
          </a:p>
          <a:p>
            <a:pPr lvl="2">
              <a:buSzPct val="125000"/>
              <a:buFont typeface="Wingdings" panose="05000000000000000000" pitchFamily="2" charset="2"/>
              <a:buChar char="ü"/>
            </a:pPr>
            <a:r>
              <a:rPr lang="en-US" dirty="0"/>
              <a:t>Many people involved – Shared risk &amp; decision making </a:t>
            </a:r>
          </a:p>
          <a:p>
            <a:pPr lvl="2">
              <a:buSzPct val="125000"/>
              <a:buFont typeface="Wingdings" panose="05000000000000000000" pitchFamily="2" charset="2"/>
              <a:buChar char="ü"/>
            </a:pPr>
            <a:r>
              <a:rPr lang="en-US" dirty="0"/>
              <a:t>Diversified funding</a:t>
            </a:r>
          </a:p>
          <a:p>
            <a:pPr marL="201168" lvl="1" indent="0">
              <a:buSzPct val="125000"/>
              <a:buNone/>
            </a:pPr>
            <a:endParaRPr lang="en-US" dirty="0">
              <a:solidFill>
                <a:schemeClr val="tx1"/>
              </a:solidFill>
            </a:endParaRPr>
          </a:p>
          <a:p>
            <a:pPr lvl="1">
              <a:buSzPct val="125000"/>
              <a:buFont typeface="Arial" panose="020B0604020202020204" pitchFamily="34" charset="0"/>
              <a:buChar char="•"/>
            </a:pPr>
            <a:r>
              <a:rPr lang="en-US" dirty="0">
                <a:solidFill>
                  <a:schemeClr val="tx1"/>
                </a:solidFill>
              </a:rPr>
              <a:t>Drawbacks: </a:t>
            </a:r>
          </a:p>
          <a:p>
            <a:pPr lvl="2">
              <a:buSzPct val="125000"/>
              <a:buFont typeface="Wingdings" panose="05000000000000000000" pitchFamily="2" charset="2"/>
              <a:buChar char="ü"/>
            </a:pPr>
            <a:r>
              <a:rPr lang="en-US" dirty="0"/>
              <a:t>Subject to more taxes </a:t>
            </a:r>
          </a:p>
          <a:p>
            <a:pPr lvl="2">
              <a:buSzPct val="125000"/>
              <a:buFont typeface="Wingdings" panose="05000000000000000000" pitchFamily="2" charset="2"/>
              <a:buChar char="ü"/>
            </a:pPr>
            <a:r>
              <a:rPr lang="en-US" dirty="0"/>
              <a:t>Double taxation in  some cases (once on profits, once on dividends distributed to stockholders) </a:t>
            </a:r>
          </a:p>
          <a:p>
            <a:pPr lvl="2">
              <a:buSzPct val="125000"/>
              <a:buFont typeface="Wingdings" panose="05000000000000000000" pitchFamily="2" charset="2"/>
              <a:buChar char="ü"/>
            </a:pPr>
            <a:r>
              <a:rPr lang="en-US" dirty="0">
                <a:solidFill>
                  <a:schemeClr val="tx1"/>
                </a:solidFill>
              </a:rPr>
              <a:t>Might be subject to state taxes, depending on location</a:t>
            </a:r>
          </a:p>
          <a:p>
            <a:pPr lvl="2">
              <a:buSzPct val="125000"/>
              <a:buFont typeface="Wingdings" panose="05000000000000000000" pitchFamily="2" charset="2"/>
              <a:buChar char="ü"/>
            </a:pPr>
            <a:r>
              <a:rPr lang="en-US" dirty="0"/>
              <a:t>Expensive &amp; more complicated to start </a:t>
            </a:r>
          </a:p>
          <a:p>
            <a:pPr lvl="2">
              <a:buSzPct val="125000"/>
              <a:buFont typeface="Wingdings" panose="05000000000000000000" pitchFamily="2" charset="2"/>
              <a:buChar char="ü"/>
            </a:pPr>
            <a:r>
              <a:rPr lang="en-US" dirty="0"/>
              <a:t>More records to keep </a:t>
            </a:r>
            <a:endParaRPr lang="en-US" dirty="0">
              <a:solidFill>
                <a:schemeClr val="tx1"/>
              </a:solidFill>
            </a:endParaRPr>
          </a:p>
          <a:p>
            <a:endParaRPr lang="en-US" dirty="0"/>
          </a:p>
        </p:txBody>
      </p:sp>
      <p:pic>
        <p:nvPicPr>
          <p:cNvPr id="4" name="Picture 3" descr="Logo&#10;&#10;Description automatically generated">
            <a:extLst>
              <a:ext uri="{FF2B5EF4-FFF2-40B4-BE49-F238E27FC236}">
                <a16:creationId xmlns:a16="http://schemas.microsoft.com/office/drawing/2014/main" id="{CC330EDE-E2AE-41EC-93FB-769C5C91F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5" name="Picture 4">
            <a:extLst>
              <a:ext uri="{FF2B5EF4-FFF2-40B4-BE49-F238E27FC236}">
                <a16:creationId xmlns:a16="http://schemas.microsoft.com/office/drawing/2014/main" id="{062C49B0-968B-4D83-BE38-6833902A0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6" name="Picture 5" descr="Logo, company name&#10;&#10;Description automatically generated">
            <a:extLst>
              <a:ext uri="{FF2B5EF4-FFF2-40B4-BE49-F238E27FC236}">
                <a16:creationId xmlns:a16="http://schemas.microsoft.com/office/drawing/2014/main" id="{6535C201-5BBC-465A-8F87-8F15EFC1D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7" name="Picture 6" descr="Logo&#10;&#10;Description automatically generated">
            <a:extLst>
              <a:ext uri="{FF2B5EF4-FFF2-40B4-BE49-F238E27FC236}">
                <a16:creationId xmlns:a16="http://schemas.microsoft.com/office/drawing/2014/main" id="{3E97AD02-5295-4F5F-B568-1F2F34984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234218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E659-242F-416C-B2A3-228A81429152}"/>
              </a:ext>
            </a:extLst>
          </p:cNvPr>
          <p:cNvSpPr>
            <a:spLocks noGrp="1"/>
          </p:cNvSpPr>
          <p:nvPr>
            <p:ph type="title"/>
          </p:nvPr>
        </p:nvSpPr>
        <p:spPr/>
        <p:txBody>
          <a:bodyPr/>
          <a:lstStyle/>
          <a:p>
            <a:r>
              <a:rPr lang="en-US" dirty="0"/>
              <a:t>Cooperative </a:t>
            </a:r>
          </a:p>
        </p:txBody>
      </p:sp>
      <p:sp>
        <p:nvSpPr>
          <p:cNvPr id="3" name="Content Placeholder 2">
            <a:extLst>
              <a:ext uri="{FF2B5EF4-FFF2-40B4-BE49-F238E27FC236}">
                <a16:creationId xmlns:a16="http://schemas.microsoft.com/office/drawing/2014/main" id="{DC877E97-6B86-45C0-B18B-6D45778C9531}"/>
              </a:ext>
            </a:extLst>
          </p:cNvPr>
          <p:cNvSpPr>
            <a:spLocks noGrp="1"/>
          </p:cNvSpPr>
          <p:nvPr>
            <p:ph idx="1"/>
          </p:nvPr>
        </p:nvSpPr>
        <p:spPr/>
        <p:txBody>
          <a:bodyPr/>
          <a:lstStyle/>
          <a:p>
            <a:pPr lvl="1">
              <a:buSzPct val="125000"/>
              <a:buFont typeface="Arial" panose="020B0604020202020204" pitchFamily="34" charset="0"/>
              <a:buChar char="•"/>
            </a:pPr>
            <a:r>
              <a:rPr lang="en-US" dirty="0"/>
              <a:t>Private business owned and operated by the people who use its products and services. </a:t>
            </a:r>
          </a:p>
          <a:p>
            <a:pPr lvl="1">
              <a:buSzPct val="125000"/>
              <a:buFont typeface="Arial" panose="020B0604020202020204" pitchFamily="34" charset="0"/>
              <a:buChar char="•"/>
            </a:pPr>
            <a:r>
              <a:rPr lang="en-US" dirty="0"/>
              <a:t>Main purpose is to provide goods and services for its members </a:t>
            </a:r>
          </a:p>
          <a:p>
            <a:pPr lvl="1">
              <a:buSzPct val="125000"/>
              <a:buFont typeface="Arial" panose="020B0604020202020204" pitchFamily="34" charset="0"/>
              <a:buChar char="•"/>
            </a:pPr>
            <a:r>
              <a:rPr lang="en-US" dirty="0"/>
              <a:t>Elected board</a:t>
            </a:r>
          </a:p>
          <a:p>
            <a:pPr lvl="1">
              <a:buSzPct val="125000"/>
              <a:buFont typeface="Arial" panose="020B0604020202020204" pitchFamily="34" charset="0"/>
              <a:buChar char="•"/>
            </a:pPr>
            <a:r>
              <a:rPr lang="en-US" dirty="0"/>
              <a:t>Members buy shares or pay a membership fee to be part of decision-making process and share in the profits. </a:t>
            </a:r>
          </a:p>
          <a:p>
            <a:pPr lvl="1">
              <a:buSzPct val="125000"/>
              <a:buFont typeface="Arial" panose="020B0604020202020204" pitchFamily="34" charset="0"/>
              <a:buChar char="•"/>
            </a:pPr>
            <a:r>
              <a:rPr lang="en-US" dirty="0"/>
              <a:t>Profits distributed to members (dividend payments) </a:t>
            </a:r>
          </a:p>
          <a:p>
            <a:pPr lvl="1">
              <a:buSzPct val="125000"/>
              <a:buFont typeface="Arial" panose="020B0604020202020204" pitchFamily="34" charset="0"/>
              <a:buChar char="•"/>
            </a:pPr>
            <a:r>
              <a:rPr lang="en-US" dirty="0"/>
              <a:t>Co-ops are common in agriculture, energy, and finance (credit unions) </a:t>
            </a:r>
          </a:p>
          <a:p>
            <a:pPr lvl="1">
              <a:buSzPct val="125000"/>
              <a:buFont typeface="Arial" panose="020B0604020202020204" pitchFamily="34" charset="0"/>
              <a:buChar char="•"/>
            </a:pPr>
            <a:r>
              <a:rPr lang="en-US" dirty="0"/>
              <a:t>Agriculture co-ops</a:t>
            </a:r>
          </a:p>
          <a:p>
            <a:pPr lvl="2">
              <a:buSzPct val="125000"/>
              <a:buFont typeface="Arial" panose="020B0604020202020204" pitchFamily="34" charset="0"/>
              <a:buChar char="•"/>
            </a:pPr>
            <a:r>
              <a:rPr lang="en-US" dirty="0"/>
              <a:t>Help farmer-members market and process their crops and livestock.</a:t>
            </a:r>
          </a:p>
          <a:p>
            <a:pPr lvl="2">
              <a:buSzPct val="125000"/>
              <a:buFont typeface="Arial" panose="020B0604020202020204" pitchFamily="34" charset="0"/>
              <a:buChar char="•"/>
            </a:pPr>
            <a:r>
              <a:rPr lang="en-US" dirty="0"/>
              <a:t>Some process and market food products (Land O’Lakes butter) </a:t>
            </a:r>
          </a:p>
          <a:p>
            <a:pPr lvl="2">
              <a:buSzPct val="125000"/>
              <a:buFont typeface="Arial" panose="020B0604020202020204" pitchFamily="34" charset="0"/>
              <a:buChar char="•"/>
            </a:pPr>
            <a:r>
              <a:rPr lang="en-US" dirty="0"/>
              <a:t>Provide needed supplies (fertilizer, seed, etc.)</a:t>
            </a:r>
          </a:p>
          <a:p>
            <a:pPr lvl="2">
              <a:buSzPct val="125000"/>
              <a:buFont typeface="Arial" panose="020B0604020202020204" pitchFamily="34" charset="0"/>
              <a:buChar char="•"/>
            </a:pPr>
            <a:r>
              <a:rPr lang="en-US" dirty="0"/>
              <a:t>Provide services (agronomy consultation, technology services, etc.)  </a:t>
            </a:r>
          </a:p>
          <a:p>
            <a:pPr lvl="2">
              <a:buSzPct val="125000"/>
              <a:buFont typeface="Arial" panose="020B0604020202020204" pitchFamily="34" charset="0"/>
              <a:buChar char="•"/>
            </a:pPr>
            <a:endParaRPr lang="en-US" dirty="0"/>
          </a:p>
          <a:p>
            <a:pPr lvl="1">
              <a:buSzPct val="125000"/>
              <a:buFont typeface="Arial" panose="020B0604020202020204" pitchFamily="34" charset="0"/>
              <a:buChar char="•"/>
            </a:pPr>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A52E7807-2C48-4FCA-B6FB-C34692AA1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5" name="Picture 4">
            <a:extLst>
              <a:ext uri="{FF2B5EF4-FFF2-40B4-BE49-F238E27FC236}">
                <a16:creationId xmlns:a16="http://schemas.microsoft.com/office/drawing/2014/main" id="{A244A6A2-F220-4CB4-9820-3B8E0861C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6" name="Picture 5" descr="Logo, company name&#10;&#10;Description automatically generated">
            <a:extLst>
              <a:ext uri="{FF2B5EF4-FFF2-40B4-BE49-F238E27FC236}">
                <a16:creationId xmlns:a16="http://schemas.microsoft.com/office/drawing/2014/main" id="{03FE008C-E74F-40CE-A971-FA8C4544D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7" name="Picture 6" descr="Logo&#10;&#10;Description automatically generated">
            <a:extLst>
              <a:ext uri="{FF2B5EF4-FFF2-40B4-BE49-F238E27FC236}">
                <a16:creationId xmlns:a16="http://schemas.microsoft.com/office/drawing/2014/main" id="{3765A675-7BAF-4C51-A535-33CD6FFEDB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67996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E659-242F-416C-B2A3-228A81429152}"/>
              </a:ext>
            </a:extLst>
          </p:cNvPr>
          <p:cNvSpPr>
            <a:spLocks noGrp="1"/>
          </p:cNvSpPr>
          <p:nvPr>
            <p:ph type="title"/>
          </p:nvPr>
        </p:nvSpPr>
        <p:spPr/>
        <p:txBody>
          <a:bodyPr/>
          <a:lstStyle/>
          <a:p>
            <a:r>
              <a:rPr lang="en-US" dirty="0"/>
              <a:t>Cooperative </a:t>
            </a:r>
            <a:r>
              <a:rPr lang="en-US" sz="3200" dirty="0"/>
              <a:t>(Continued) </a:t>
            </a:r>
          </a:p>
        </p:txBody>
      </p:sp>
      <p:sp>
        <p:nvSpPr>
          <p:cNvPr id="3" name="Content Placeholder 2">
            <a:extLst>
              <a:ext uri="{FF2B5EF4-FFF2-40B4-BE49-F238E27FC236}">
                <a16:creationId xmlns:a16="http://schemas.microsoft.com/office/drawing/2014/main" id="{DC877E97-6B86-45C0-B18B-6D45778C9531}"/>
              </a:ext>
            </a:extLst>
          </p:cNvPr>
          <p:cNvSpPr>
            <a:spLocks noGrp="1"/>
          </p:cNvSpPr>
          <p:nvPr>
            <p:ph idx="1"/>
          </p:nvPr>
        </p:nvSpPr>
        <p:spPr/>
        <p:txBody>
          <a:bodyPr/>
          <a:lstStyle/>
          <a:p>
            <a:pPr lvl="1">
              <a:buSzPct val="125000"/>
              <a:buFont typeface="Arial" panose="020B0604020202020204" pitchFamily="34" charset="0"/>
              <a:buChar char="•"/>
            </a:pPr>
            <a:r>
              <a:rPr lang="en-US" dirty="0">
                <a:solidFill>
                  <a:schemeClr val="tx1"/>
                </a:solidFill>
              </a:rPr>
              <a:t>Benefits:</a:t>
            </a:r>
          </a:p>
          <a:p>
            <a:pPr lvl="2">
              <a:buSzPct val="125000"/>
              <a:buFont typeface="Wingdings" panose="05000000000000000000" pitchFamily="2" charset="2"/>
              <a:buChar char="ü"/>
            </a:pPr>
            <a:r>
              <a:rPr lang="en-US" dirty="0"/>
              <a:t>Reliable access to needed supplies and services </a:t>
            </a:r>
          </a:p>
          <a:p>
            <a:pPr lvl="2">
              <a:buSzPct val="125000"/>
              <a:buFont typeface="Wingdings" panose="05000000000000000000" pitchFamily="2" charset="2"/>
              <a:buChar char="ü"/>
            </a:pPr>
            <a:r>
              <a:rPr lang="en-US" dirty="0"/>
              <a:t>Better prices &amp; a reliable market for farm products  </a:t>
            </a:r>
          </a:p>
          <a:p>
            <a:pPr lvl="2">
              <a:buSzPct val="125000"/>
              <a:buFont typeface="Wingdings" panose="05000000000000000000" pitchFamily="2" charset="2"/>
              <a:buChar char="ü"/>
            </a:pPr>
            <a:r>
              <a:rPr lang="en-US" dirty="0"/>
              <a:t>Shared risk </a:t>
            </a:r>
          </a:p>
          <a:p>
            <a:pPr lvl="2">
              <a:buSzPct val="125000"/>
              <a:buFont typeface="Wingdings" panose="05000000000000000000" pitchFamily="2" charset="2"/>
              <a:buChar char="ü"/>
            </a:pPr>
            <a:r>
              <a:rPr lang="en-US" dirty="0"/>
              <a:t>Shared profit  </a:t>
            </a:r>
          </a:p>
          <a:p>
            <a:pPr lvl="2">
              <a:buSzPct val="125000"/>
              <a:buFont typeface="Wingdings" panose="05000000000000000000" pitchFamily="2" charset="2"/>
              <a:buChar char="ü"/>
            </a:pPr>
            <a:r>
              <a:rPr lang="en-US" dirty="0"/>
              <a:t>Members have a say in major business decisions </a:t>
            </a:r>
          </a:p>
          <a:p>
            <a:pPr marL="201168" lvl="1" indent="0">
              <a:buSzPct val="125000"/>
              <a:buNone/>
            </a:pPr>
            <a:endParaRPr lang="en-US" dirty="0">
              <a:solidFill>
                <a:schemeClr val="tx1"/>
              </a:solidFill>
            </a:endParaRPr>
          </a:p>
          <a:p>
            <a:pPr lvl="1">
              <a:buSzPct val="125000"/>
              <a:buFont typeface="Arial" panose="020B0604020202020204" pitchFamily="34" charset="0"/>
              <a:buChar char="•"/>
            </a:pPr>
            <a:r>
              <a:rPr lang="en-US" dirty="0">
                <a:solidFill>
                  <a:schemeClr val="tx1"/>
                </a:solidFill>
              </a:rPr>
              <a:t>Drawbacks: </a:t>
            </a:r>
          </a:p>
          <a:p>
            <a:pPr lvl="2">
              <a:buSzPct val="125000"/>
              <a:buFont typeface="Wingdings" panose="05000000000000000000" pitchFamily="2" charset="2"/>
              <a:buChar char="ü"/>
            </a:pPr>
            <a:r>
              <a:rPr lang="en-US" dirty="0"/>
              <a:t>Shared profit </a:t>
            </a:r>
          </a:p>
          <a:p>
            <a:pPr lvl="2">
              <a:buSzPct val="125000"/>
              <a:buFont typeface="Wingdings" panose="05000000000000000000" pitchFamily="2" charset="2"/>
              <a:buChar char="ü"/>
            </a:pPr>
            <a:r>
              <a:rPr lang="en-US" dirty="0"/>
              <a:t>Shared decision making </a:t>
            </a:r>
          </a:p>
        </p:txBody>
      </p:sp>
      <p:pic>
        <p:nvPicPr>
          <p:cNvPr id="4" name="Picture 3" descr="Logo&#10;&#10;Description automatically generated">
            <a:extLst>
              <a:ext uri="{FF2B5EF4-FFF2-40B4-BE49-F238E27FC236}">
                <a16:creationId xmlns:a16="http://schemas.microsoft.com/office/drawing/2014/main" id="{778BAAEE-92B9-44BA-905A-896FBA172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038" y="6272264"/>
            <a:ext cx="1121972" cy="462688"/>
          </a:xfrm>
          <a:prstGeom prst="rect">
            <a:avLst/>
          </a:prstGeom>
        </p:spPr>
      </p:pic>
      <p:pic>
        <p:nvPicPr>
          <p:cNvPr id="5" name="Picture 4">
            <a:extLst>
              <a:ext uri="{FF2B5EF4-FFF2-40B4-BE49-F238E27FC236}">
                <a16:creationId xmlns:a16="http://schemas.microsoft.com/office/drawing/2014/main" id="{70BCD321-A620-4EF9-8850-CEF4BC49F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953" y="6270460"/>
            <a:ext cx="1840161" cy="464491"/>
          </a:xfrm>
          <a:prstGeom prst="rect">
            <a:avLst/>
          </a:prstGeom>
        </p:spPr>
      </p:pic>
      <p:pic>
        <p:nvPicPr>
          <p:cNvPr id="6" name="Picture 5" descr="Logo, company name&#10;&#10;Description automatically generated">
            <a:extLst>
              <a:ext uri="{FF2B5EF4-FFF2-40B4-BE49-F238E27FC236}">
                <a16:creationId xmlns:a16="http://schemas.microsoft.com/office/drawing/2014/main" id="{E23B0168-393F-418C-A9AC-703DC594F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107" y="6270460"/>
            <a:ext cx="2210922" cy="484669"/>
          </a:xfrm>
          <a:prstGeom prst="rect">
            <a:avLst/>
          </a:prstGeom>
        </p:spPr>
      </p:pic>
      <p:pic>
        <p:nvPicPr>
          <p:cNvPr id="7" name="Picture 6" descr="Logo&#10;&#10;Description automatically generated">
            <a:extLst>
              <a:ext uri="{FF2B5EF4-FFF2-40B4-BE49-F238E27FC236}">
                <a16:creationId xmlns:a16="http://schemas.microsoft.com/office/drawing/2014/main" id="{5E83C284-40BE-4FBA-B31F-7AE0A4B36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480" y="6270460"/>
            <a:ext cx="830703" cy="484669"/>
          </a:xfrm>
          <a:prstGeom prst="rect">
            <a:avLst/>
          </a:prstGeom>
        </p:spPr>
      </p:pic>
    </p:spTree>
    <p:extLst>
      <p:ext uri="{BB962C8B-B14F-4D97-AF65-F5344CB8AC3E}">
        <p14:creationId xmlns:p14="http://schemas.microsoft.com/office/powerpoint/2010/main" val="265287270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TotalTime>
  <Words>1335</Words>
  <Application>Microsoft Office PowerPoint</Application>
  <PresentationFormat>On-screen Show (4:3)</PresentationFormat>
  <Paragraphs>126</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Retrospect</vt:lpstr>
      <vt:lpstr>Better Business</vt:lpstr>
      <vt:lpstr>5 Types of Business Ownership</vt:lpstr>
      <vt:lpstr>Sole Proprietorship </vt:lpstr>
      <vt:lpstr>Partnership</vt:lpstr>
      <vt:lpstr>Limited Liability Company (LLC)</vt:lpstr>
      <vt:lpstr>Corporation </vt:lpstr>
      <vt:lpstr>Corporation (continued) </vt:lpstr>
      <vt:lpstr>Cooperative </vt:lpstr>
      <vt:lpstr>Cooperative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Models</dc:title>
  <dc:creator>Cindy Hall</dc:creator>
  <cp:lastModifiedBy>Will Fett</cp:lastModifiedBy>
  <cp:revision>12</cp:revision>
  <dcterms:created xsi:type="dcterms:W3CDTF">2021-05-05T16:18:04Z</dcterms:created>
  <dcterms:modified xsi:type="dcterms:W3CDTF">2021-05-26T21:03:51Z</dcterms:modified>
</cp:coreProperties>
</file>